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handoutMasterIdLst>
    <p:handoutMasterId r:id="rId78"/>
  </p:handoutMasterIdLst>
  <p:sldIdLst>
    <p:sldId id="556" r:id="rId2"/>
    <p:sldId id="662" r:id="rId3"/>
    <p:sldId id="721" r:id="rId4"/>
    <p:sldId id="693" r:id="rId5"/>
    <p:sldId id="726" r:id="rId6"/>
    <p:sldId id="694" r:id="rId7"/>
    <p:sldId id="692" r:id="rId8"/>
    <p:sldId id="722" r:id="rId9"/>
    <p:sldId id="725" r:id="rId10"/>
    <p:sldId id="631" r:id="rId11"/>
    <p:sldId id="632" r:id="rId12"/>
    <p:sldId id="633" r:id="rId13"/>
    <p:sldId id="634" r:id="rId14"/>
    <p:sldId id="635" r:id="rId15"/>
    <p:sldId id="636" r:id="rId16"/>
    <p:sldId id="637" r:id="rId17"/>
    <p:sldId id="638" r:id="rId18"/>
    <p:sldId id="639" r:id="rId19"/>
    <p:sldId id="640" r:id="rId20"/>
    <p:sldId id="641" r:id="rId21"/>
    <p:sldId id="642" r:id="rId22"/>
    <p:sldId id="643" r:id="rId23"/>
    <p:sldId id="644" r:id="rId24"/>
    <p:sldId id="645" r:id="rId25"/>
    <p:sldId id="646" r:id="rId26"/>
    <p:sldId id="647" r:id="rId27"/>
    <p:sldId id="648" r:id="rId28"/>
    <p:sldId id="649" r:id="rId29"/>
    <p:sldId id="650" r:id="rId30"/>
    <p:sldId id="651" r:id="rId31"/>
    <p:sldId id="652" r:id="rId32"/>
    <p:sldId id="653" r:id="rId33"/>
    <p:sldId id="654" r:id="rId34"/>
    <p:sldId id="655" r:id="rId35"/>
    <p:sldId id="656" r:id="rId36"/>
    <p:sldId id="657" r:id="rId37"/>
    <p:sldId id="658" r:id="rId38"/>
    <p:sldId id="659" r:id="rId39"/>
    <p:sldId id="660" r:id="rId40"/>
    <p:sldId id="661" r:id="rId41"/>
    <p:sldId id="727" r:id="rId42"/>
    <p:sldId id="728" r:id="rId43"/>
    <p:sldId id="729" r:id="rId44"/>
    <p:sldId id="724" r:id="rId45"/>
    <p:sldId id="730" r:id="rId46"/>
    <p:sldId id="695" r:id="rId47"/>
    <p:sldId id="696" r:id="rId48"/>
    <p:sldId id="697" r:id="rId49"/>
    <p:sldId id="698" r:id="rId50"/>
    <p:sldId id="699" r:id="rId51"/>
    <p:sldId id="700" r:id="rId52"/>
    <p:sldId id="701" r:id="rId53"/>
    <p:sldId id="702" r:id="rId54"/>
    <p:sldId id="703" r:id="rId55"/>
    <p:sldId id="704" r:id="rId56"/>
    <p:sldId id="705" r:id="rId57"/>
    <p:sldId id="706" r:id="rId58"/>
    <p:sldId id="707" r:id="rId59"/>
    <p:sldId id="708" r:id="rId60"/>
    <p:sldId id="709" r:id="rId61"/>
    <p:sldId id="710" r:id="rId62"/>
    <p:sldId id="711" r:id="rId63"/>
    <p:sldId id="712" r:id="rId64"/>
    <p:sldId id="713" r:id="rId65"/>
    <p:sldId id="714" r:id="rId66"/>
    <p:sldId id="715" r:id="rId67"/>
    <p:sldId id="716" r:id="rId68"/>
    <p:sldId id="717" r:id="rId69"/>
    <p:sldId id="718" r:id="rId70"/>
    <p:sldId id="731" r:id="rId71"/>
    <p:sldId id="719" r:id="rId72"/>
    <p:sldId id="734" r:id="rId73"/>
    <p:sldId id="735" r:id="rId74"/>
    <p:sldId id="733" r:id="rId75"/>
    <p:sldId id="732"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881A86"/>
    <a:srgbClr val="EF8525"/>
    <a:srgbClr val="416AB5"/>
    <a:srgbClr val="F50000"/>
    <a:srgbClr val="8DB236"/>
    <a:srgbClr val="3D2C85"/>
    <a:srgbClr val="3E2D87"/>
    <a:srgbClr val="376EAB"/>
    <a:srgbClr val="65B132"/>
    <a:srgbClr val="7250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147" autoAdjust="0"/>
  </p:normalViewPr>
  <p:slideViewPr>
    <p:cSldViewPr snapToGrid="0" snapToObjects="1">
      <p:cViewPr>
        <p:scale>
          <a:sx n="116" d="100"/>
          <a:sy n="116" d="100"/>
        </p:scale>
        <p:origin x="-128"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256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608B0F-CE19-CF49-BACC-BDB773AF1105}" type="datetimeFigureOut">
              <a:rPr lang="en-US" smtClean="0"/>
              <a:t>9/2/15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CD096F-7590-9A4B-9B25-044B862B9E25}" type="slidenum">
              <a:rPr lang="en-US" smtClean="0"/>
              <a:t>‹#›</a:t>
            </a:fld>
            <a:endParaRPr lang="en-US"/>
          </a:p>
        </p:txBody>
      </p:sp>
    </p:spTree>
    <p:extLst>
      <p:ext uri="{BB962C8B-B14F-4D97-AF65-F5344CB8AC3E}">
        <p14:creationId xmlns:p14="http://schemas.microsoft.com/office/powerpoint/2010/main" val="2233871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056EE0-C2E2-8548-94BF-62B093FAEBF9}" type="datetimeFigureOut">
              <a:rPr lang="en-US" smtClean="0"/>
              <a:t>9/2/15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5076D1-9E5E-AB4E-8488-35810C15D339}" type="slidenum">
              <a:rPr lang="en-US" smtClean="0"/>
              <a:t>‹#›</a:t>
            </a:fld>
            <a:endParaRPr lang="en-US"/>
          </a:p>
        </p:txBody>
      </p:sp>
    </p:spTree>
    <p:extLst>
      <p:ext uri="{BB962C8B-B14F-4D97-AF65-F5344CB8AC3E}">
        <p14:creationId xmlns:p14="http://schemas.microsoft.com/office/powerpoint/2010/main" val="28357558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2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357827" name="Rectangle 3"/>
          <p:cNvSpPr>
            <a:spLocks noGrp="1" noChangeArrowheads="1"/>
          </p:cNvSpPr>
          <p:nvPr>
            <p:ph type="body" idx="1"/>
          </p:nvPr>
        </p:nvSpPr>
        <p:spPr>
          <a:xfrm>
            <a:off x="685800" y="4343400"/>
            <a:ext cx="5486400" cy="4114800"/>
          </a:xfrm>
        </p:spPr>
        <p:txBody>
          <a:bodyPr/>
          <a:lstStyle/>
          <a:p>
            <a:pPr>
              <a:defRPr/>
            </a:pP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1849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1952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2054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2157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2259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2464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2566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2669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2771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1026"/>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28739" name="Rectangle 1027"/>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434" name="Rectangle 2"/>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p:spPr>
      </p:sp>
      <p:sp>
        <p:nvSpPr>
          <p:cNvPr id="19384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2976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1026"/>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30787" name="Rectangle 1027"/>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3181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1026"/>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32835" name="Rectangle 1027"/>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6560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3385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1026"/>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34883" name="Rectangle 1027"/>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3590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1026"/>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36931" name="Rectangle 1027"/>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6457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3795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430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4409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4512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1026"/>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46147" name="Rectangle 1027"/>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4717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2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1357827" name="Rectangle 3"/>
          <p:cNvSpPr>
            <a:spLocks noGrp="1" noChangeArrowheads="1"/>
          </p:cNvSpPr>
          <p:nvPr>
            <p:ph type="body" idx="1"/>
          </p:nvPr>
        </p:nvSpPr>
        <p:spPr>
          <a:xfrm>
            <a:off x="685800" y="4343400"/>
            <a:ext cx="5486400" cy="4114800"/>
          </a:xfrm>
        </p:spPr>
        <p:txBody>
          <a:bodyPr/>
          <a:lstStyle/>
          <a:p>
            <a:pPr>
              <a:defRPr/>
            </a:pPr>
            <a:endParaRPr lang="en-US" dirty="0"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4"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val="1"/>
            </a:ext>
          </a:extLst>
        </p:spPr>
      </p:sp>
      <p:sp>
        <p:nvSpPr>
          <p:cNvPr id="1206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1235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1337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1440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154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1026"/>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16451" name="Rectangle 1027"/>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174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1176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19025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33353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814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31349"/>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10975"/>
            <a:ext cx="8229600" cy="51273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81188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ctr" defTabSz="457200" rtl="0" eaLnBrk="1" latinLnBrk="0" hangingPunct="1">
        <a:spcBef>
          <a:spcPct val="0"/>
        </a:spcBef>
        <a:buNone/>
        <a:defRPr sz="4400" kern="1200">
          <a:solidFill>
            <a:schemeClr val="accent1">
              <a:lumMod val="75000"/>
            </a:schemeClr>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5.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pritch.bsd.uchicago.edu/structure.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https://twimg0-a.akamaihd.net/profile_images/1397871733/cuba.jpg" TargetMode="External"/><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hyperlink" Target="https://twimg0-a.akamaihd.net/profile_images/1397871733/cuba.jp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twimg0-a.akamaihd.net/profile_images/1397871733/cuba.j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twimg0-a.akamaihd.net/profile_images/1397871733/cuba.jpg" TargetMode="External"/><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2" name="Rectangle 2"/>
          <p:cNvSpPr>
            <a:spLocks noGrp="1" noChangeArrowheads="1"/>
          </p:cNvSpPr>
          <p:nvPr>
            <p:ph type="ctrTitle"/>
          </p:nvPr>
        </p:nvSpPr>
        <p:spPr>
          <a:xfrm>
            <a:off x="451624" y="353655"/>
            <a:ext cx="7167920" cy="1330325"/>
          </a:xfrm>
          <a:solidFill>
            <a:schemeClr val="tx2">
              <a:lumMod val="20000"/>
              <a:lumOff val="80000"/>
            </a:schemeClr>
          </a:solidFill>
          <a:ln>
            <a:solidFill>
              <a:schemeClr val="tx2">
                <a:lumMod val="60000"/>
                <a:lumOff val="40000"/>
              </a:schemeClr>
            </a:solidFill>
          </a:ln>
        </p:spPr>
        <p:txBody>
          <a:bodyPr>
            <a:normAutofit fontScale="90000"/>
          </a:bodyPr>
          <a:lstStyle/>
          <a:p>
            <a:pPr>
              <a:defRPr/>
            </a:pPr>
            <a:r>
              <a:rPr lang="en-US" sz="2800" dirty="0">
                <a:cs typeface="ＭＳ Ｐゴシック" pitchFamily="-105" charset="-128"/>
              </a:rPr>
              <a:t>I</a:t>
            </a:r>
            <a:r>
              <a:rPr lang="en-US" sz="2800" dirty="0" smtClean="0">
                <a:cs typeface="ＭＳ Ｐゴシック" pitchFamily="-105" charset="-128"/>
              </a:rPr>
              <a:t>nference of population structure and history from </a:t>
            </a:r>
            <a:r>
              <a:rPr lang="en-US" sz="2800" dirty="0">
                <a:cs typeface="ＭＳ Ｐゴシック" pitchFamily="-105" charset="-128"/>
              </a:rPr>
              <a:t>genetic data: </a:t>
            </a:r>
            <a:r>
              <a:rPr lang="en-US" sz="2800" b="1" dirty="0" smtClean="0">
                <a:cs typeface="ＭＳ Ｐゴシック" pitchFamily="-105" charset="-128"/>
              </a:rPr>
              <a:t>Structure,</a:t>
            </a:r>
            <a:r>
              <a:rPr lang="en-US" sz="2800" dirty="0" smtClean="0">
                <a:cs typeface="ＭＳ Ｐゴシック" pitchFamily="-105" charset="-128"/>
              </a:rPr>
              <a:t> </a:t>
            </a:r>
            <a:r>
              <a:rPr lang="en-US" sz="2800" b="1" dirty="0" err="1" smtClean="0">
                <a:cs typeface="ＭＳ Ｐゴシック" pitchFamily="-105" charset="-128"/>
              </a:rPr>
              <a:t>TreeMix</a:t>
            </a:r>
            <a:r>
              <a:rPr lang="en-US" sz="2800" b="1" dirty="0" smtClean="0">
                <a:cs typeface="ＭＳ Ｐゴシック" pitchFamily="-105" charset="-128"/>
              </a:rPr>
              <a:t> </a:t>
            </a:r>
            <a:r>
              <a:rPr lang="en-US" sz="2800" dirty="0" smtClean="0">
                <a:cs typeface="ＭＳ Ｐゴシック" pitchFamily="-105" charset="-128"/>
              </a:rPr>
              <a:t>and beyond </a:t>
            </a:r>
            <a:endParaRPr lang="en-US" sz="2800" dirty="0" smtClean="0">
              <a:solidFill>
                <a:srgbClr val="4A4A4A"/>
              </a:solidFill>
              <a:cs typeface="+mj-cs"/>
            </a:endParaRPr>
          </a:p>
        </p:txBody>
      </p:sp>
      <p:sp>
        <p:nvSpPr>
          <p:cNvPr id="1356807" name="Text Box 7"/>
          <p:cNvSpPr txBox="1">
            <a:spLocks noChangeArrowheads="1"/>
          </p:cNvSpPr>
          <p:nvPr/>
        </p:nvSpPr>
        <p:spPr bwMode="auto">
          <a:xfrm>
            <a:off x="6324600" y="6399213"/>
            <a:ext cx="35052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a:buFont typeface="Monotype Sorts" charset="0"/>
              <a:buNone/>
              <a:defRPr/>
            </a:pPr>
            <a:r>
              <a:rPr lang="en-US" sz="2000" b="0" dirty="0" smtClean="0">
                <a:solidFill>
                  <a:schemeClr val="bg1"/>
                </a:solidFill>
                <a:cs typeface="+mn-cs"/>
              </a:rPr>
              <a:t>Henry Stewart Talks</a:t>
            </a:r>
            <a:endParaRPr lang="en-US" sz="2000" b="0" dirty="0">
              <a:solidFill>
                <a:schemeClr val="bg1"/>
              </a:solidFill>
              <a:cs typeface="+mn-cs"/>
            </a:endParaRPr>
          </a:p>
        </p:txBody>
      </p:sp>
      <p:sp>
        <p:nvSpPr>
          <p:cNvPr id="9" name="Rectangle 3"/>
          <p:cNvSpPr>
            <a:spLocks noGrp="1" noChangeArrowheads="1"/>
          </p:cNvSpPr>
          <p:nvPr>
            <p:ph type="subTitle" idx="1"/>
          </p:nvPr>
        </p:nvSpPr>
        <p:spPr>
          <a:xfrm>
            <a:off x="451624" y="2072320"/>
            <a:ext cx="8458200" cy="1496963"/>
          </a:xfrm>
        </p:spPr>
        <p:txBody>
          <a:bodyPr/>
          <a:lstStyle/>
          <a:p>
            <a:pPr>
              <a:lnSpc>
                <a:spcPct val="90000"/>
              </a:lnSpc>
              <a:defRPr/>
            </a:pPr>
            <a:r>
              <a:rPr lang="en-US" sz="2300" dirty="0" smtClean="0">
                <a:cs typeface="+mn-cs"/>
              </a:rPr>
              <a:t>Jonathan K Pritchard</a:t>
            </a:r>
          </a:p>
          <a:p>
            <a:pPr>
              <a:lnSpc>
                <a:spcPct val="90000"/>
              </a:lnSpc>
              <a:defRPr/>
            </a:pPr>
            <a:r>
              <a:rPr lang="en-US" sz="1800" dirty="0" smtClean="0">
                <a:cs typeface="+mn-cs"/>
              </a:rPr>
              <a:t>Departments of Genetics &amp; </a:t>
            </a:r>
            <a:r>
              <a:rPr lang="en-US" sz="1800" dirty="0" smtClean="0">
                <a:cs typeface="+mn-cs"/>
              </a:rPr>
              <a:t>Biology; HHMI</a:t>
            </a:r>
            <a:endParaRPr lang="en-US" sz="1800" dirty="0" smtClean="0">
              <a:cs typeface="+mn-cs"/>
            </a:endParaRPr>
          </a:p>
          <a:p>
            <a:pPr>
              <a:lnSpc>
                <a:spcPct val="90000"/>
              </a:lnSpc>
              <a:defRPr/>
            </a:pPr>
            <a:r>
              <a:rPr lang="en-US" sz="1800" dirty="0" smtClean="0">
                <a:cs typeface="+mn-cs"/>
              </a:rPr>
              <a:t>Stanford University</a:t>
            </a:r>
          </a:p>
          <a:p>
            <a:pPr>
              <a:lnSpc>
                <a:spcPct val="90000"/>
              </a:lnSpc>
              <a:defRPr/>
            </a:pPr>
            <a:r>
              <a:rPr lang="en-US" sz="1800" dirty="0" smtClean="0">
                <a:cs typeface="+mn-cs"/>
              </a:rPr>
              <a:t>Web:  </a:t>
            </a:r>
            <a:r>
              <a:rPr lang="en-US" sz="1800" dirty="0" err="1" smtClean="0">
                <a:cs typeface="+mn-cs"/>
              </a:rPr>
              <a:t>pritchardlab.stanford.edu</a:t>
            </a:r>
            <a:endParaRPr lang="en-US" sz="2200" dirty="0" smtClean="0">
              <a:cs typeface="+mn-cs"/>
            </a:endParaRPr>
          </a:p>
          <a:p>
            <a:pPr algn="r">
              <a:lnSpc>
                <a:spcPct val="90000"/>
              </a:lnSpc>
              <a:defRPr/>
            </a:pPr>
            <a:endParaRPr lang="en-US" sz="2200" dirty="0" smtClean="0">
              <a:cs typeface="+mn-cs"/>
            </a:endParaRPr>
          </a:p>
        </p:txBody>
      </p:sp>
      <p:sp>
        <p:nvSpPr>
          <p:cNvPr id="11" name="Text Box 6"/>
          <p:cNvSpPr txBox="1">
            <a:spLocks noChangeArrowheads="1"/>
          </p:cNvSpPr>
          <p:nvPr/>
        </p:nvSpPr>
        <p:spPr bwMode="auto">
          <a:xfrm>
            <a:off x="6538913" y="5324475"/>
            <a:ext cx="43815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a:buFont typeface="Monotype Sorts" charset="0"/>
              <a:buNone/>
              <a:defRPr/>
            </a:pPr>
            <a:r>
              <a:rPr lang="en-US" sz="2800" b="0">
                <a:cs typeface="+mn-cs"/>
              </a:rPr>
              <a:t>H</a:t>
            </a:r>
          </a:p>
        </p:txBody>
      </p:sp>
      <p:pic>
        <p:nvPicPr>
          <p:cNvPr id="14" name="Picture 13"/>
          <p:cNvPicPr>
            <a:picLocks noChangeAspect="1"/>
          </p:cNvPicPr>
          <p:nvPr/>
        </p:nvPicPr>
        <p:blipFill>
          <a:blip r:embed="rId3"/>
          <a:stretch>
            <a:fillRect/>
          </a:stretch>
        </p:blipFill>
        <p:spPr>
          <a:xfrm>
            <a:off x="1242395" y="3715897"/>
            <a:ext cx="6935477" cy="2556165"/>
          </a:xfrm>
          <a:prstGeom prst="rect">
            <a:avLst/>
          </a:prstGeom>
        </p:spPr>
      </p:pic>
      <p:sp>
        <p:nvSpPr>
          <p:cNvPr id="15" name="TextBox 14"/>
          <p:cNvSpPr txBox="1"/>
          <p:nvPr/>
        </p:nvSpPr>
        <p:spPr>
          <a:xfrm>
            <a:off x="5652177" y="6393429"/>
            <a:ext cx="3349257" cy="369332"/>
          </a:xfrm>
          <a:prstGeom prst="rect">
            <a:avLst/>
          </a:prstGeom>
          <a:noFill/>
        </p:spPr>
        <p:txBody>
          <a:bodyPr wrap="none" rtlCol="0">
            <a:spAutoFit/>
          </a:bodyPr>
          <a:lstStyle/>
          <a:p>
            <a:r>
              <a:rPr lang="en-US" dirty="0" err="1" smtClean="0"/>
              <a:t>Congen</a:t>
            </a:r>
            <a:r>
              <a:rPr lang="en-US" dirty="0" smtClean="0"/>
              <a:t>, Flathead Lake, Sept </a:t>
            </a:r>
            <a:r>
              <a:rPr lang="en-US" dirty="0" smtClean="0"/>
              <a:t>2015</a:t>
            </a:r>
            <a:endParaRPr lang="en-US" dirty="0"/>
          </a:p>
        </p:txBody>
      </p:sp>
    </p:spTree>
    <p:extLst>
      <p:ext uri="{BB962C8B-B14F-4D97-AF65-F5344CB8AC3E}">
        <p14:creationId xmlns:p14="http://schemas.microsoft.com/office/powerpoint/2010/main" val="2685119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111891" y="2537896"/>
            <a:ext cx="6977063" cy="1219200"/>
          </a:xfrm>
        </p:spPr>
        <p:txBody>
          <a:bodyPr>
            <a:normAutofit fontScale="90000"/>
          </a:bodyPr>
          <a:lstStyle/>
          <a:p>
            <a:pPr eaLnBrk="1" hangingPunct="1">
              <a:defRPr/>
            </a:pPr>
            <a:r>
              <a:rPr lang="en-US" sz="4000" i="1" dirty="0" smtClean="0">
                <a:solidFill>
                  <a:schemeClr val="accent2"/>
                </a:solidFill>
              </a:rPr>
              <a:t>Structure</a:t>
            </a:r>
            <a:r>
              <a:rPr lang="en-US" sz="4000" dirty="0" smtClean="0">
                <a:solidFill>
                  <a:schemeClr val="accent2"/>
                </a:solidFill>
              </a:rPr>
              <a:t> uses multi-locus genotype data to infer population structure</a:t>
            </a:r>
          </a:p>
        </p:txBody>
      </p:sp>
    </p:spTree>
    <p:extLst>
      <p:ext uri="{BB962C8B-B14F-4D97-AF65-F5344CB8AC3E}">
        <p14:creationId xmlns:p14="http://schemas.microsoft.com/office/powerpoint/2010/main" val="17327289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838200" y="-304800"/>
            <a:ext cx="6977063" cy="1143000"/>
          </a:xfrm>
        </p:spPr>
        <p:txBody>
          <a:bodyPr/>
          <a:lstStyle/>
          <a:p>
            <a:pPr algn="l" eaLnBrk="1" hangingPunct="1">
              <a:defRPr/>
            </a:pPr>
            <a:r>
              <a:rPr lang="en-US" smtClean="0">
                <a:solidFill>
                  <a:schemeClr val="accent2"/>
                </a:solidFill>
              </a:rPr>
              <a:t>Typical data:</a:t>
            </a:r>
          </a:p>
        </p:txBody>
      </p:sp>
      <p:sp>
        <p:nvSpPr>
          <p:cNvPr id="375811" name="Rectangle 3"/>
          <p:cNvSpPr>
            <a:spLocks noGrp="1" noChangeArrowheads="1"/>
          </p:cNvSpPr>
          <p:nvPr>
            <p:ph type="body" idx="1"/>
          </p:nvPr>
        </p:nvSpPr>
        <p:spPr>
          <a:xfrm>
            <a:off x="152400" y="990600"/>
            <a:ext cx="8839200" cy="4953000"/>
          </a:xfrm>
        </p:spPr>
        <p:txBody>
          <a:bodyPr/>
          <a:lstStyle/>
          <a:p>
            <a:pPr eaLnBrk="1" hangingPunct="1">
              <a:lnSpc>
                <a:spcPct val="90000"/>
              </a:lnSpc>
              <a:buFontTx/>
              <a:buNone/>
              <a:defRPr/>
            </a:pPr>
            <a:r>
              <a:rPr lang="en-US" sz="2400" smtClean="0">
                <a:solidFill>
                  <a:schemeClr val="accent2"/>
                </a:solidFill>
              </a:rPr>
              <a:t>Individual       Locus 1        Locus 2       Locus 3       Locus 4</a:t>
            </a:r>
          </a:p>
          <a:p>
            <a:pPr eaLnBrk="1" hangingPunct="1">
              <a:lnSpc>
                <a:spcPct val="90000"/>
              </a:lnSpc>
              <a:buFontTx/>
              <a:buNone/>
              <a:defRPr/>
            </a:pPr>
            <a:r>
              <a:rPr lang="en-US" sz="2400" smtClean="0"/>
              <a:t>     </a:t>
            </a:r>
            <a:r>
              <a:rPr lang="en-US" sz="2800" smtClean="0">
                <a:solidFill>
                  <a:schemeClr val="accent2"/>
                </a:solidFill>
                <a:latin typeface="Tahoma" charset="0"/>
              </a:rPr>
              <a:t>1</a:t>
            </a:r>
            <a:r>
              <a:rPr lang="en-US" sz="2800" smtClean="0">
                <a:latin typeface="Tahoma" charset="0"/>
              </a:rPr>
              <a:t>             A,A           A,A          A,C          A,A</a:t>
            </a:r>
          </a:p>
          <a:p>
            <a:pPr eaLnBrk="1" hangingPunct="1">
              <a:lnSpc>
                <a:spcPct val="90000"/>
              </a:lnSpc>
              <a:buFontTx/>
              <a:buNone/>
              <a:defRPr/>
            </a:pPr>
            <a:r>
              <a:rPr lang="en-US" sz="2800" smtClean="0">
                <a:latin typeface="Tahoma" charset="0"/>
              </a:rPr>
              <a:t>    </a:t>
            </a:r>
            <a:r>
              <a:rPr lang="en-US" sz="2800" smtClean="0">
                <a:solidFill>
                  <a:schemeClr val="accent2"/>
                </a:solidFill>
                <a:latin typeface="Tahoma" charset="0"/>
              </a:rPr>
              <a:t>2</a:t>
            </a:r>
            <a:r>
              <a:rPr lang="en-US" sz="2800" smtClean="0">
                <a:latin typeface="Tahoma" charset="0"/>
              </a:rPr>
              <a:t>             A,B           A,A          A,B          A,A</a:t>
            </a:r>
          </a:p>
          <a:p>
            <a:pPr eaLnBrk="1" hangingPunct="1">
              <a:lnSpc>
                <a:spcPct val="90000"/>
              </a:lnSpc>
              <a:buFontTx/>
              <a:buNone/>
              <a:defRPr/>
            </a:pPr>
            <a:r>
              <a:rPr lang="en-US" sz="2800" smtClean="0">
                <a:latin typeface="Tahoma" charset="0"/>
              </a:rPr>
              <a:t>    </a:t>
            </a:r>
            <a:r>
              <a:rPr lang="en-US" sz="2800" smtClean="0">
                <a:solidFill>
                  <a:schemeClr val="accent2"/>
                </a:solidFill>
                <a:latin typeface="Tahoma" charset="0"/>
              </a:rPr>
              <a:t>3</a:t>
            </a:r>
            <a:r>
              <a:rPr lang="en-US" sz="2800" smtClean="0">
                <a:latin typeface="Tahoma" charset="0"/>
              </a:rPr>
              <a:t>             B,B           A,B          A,A          A,A</a:t>
            </a:r>
          </a:p>
          <a:p>
            <a:pPr eaLnBrk="1" hangingPunct="1">
              <a:lnSpc>
                <a:spcPct val="90000"/>
              </a:lnSpc>
              <a:buFontTx/>
              <a:buNone/>
              <a:defRPr/>
            </a:pPr>
            <a:r>
              <a:rPr lang="en-US" sz="2800" smtClean="0">
                <a:latin typeface="Tahoma" charset="0"/>
              </a:rPr>
              <a:t>    </a:t>
            </a:r>
            <a:r>
              <a:rPr lang="en-US" sz="2800" smtClean="0">
                <a:solidFill>
                  <a:schemeClr val="accent2"/>
                </a:solidFill>
                <a:latin typeface="Tahoma" charset="0"/>
              </a:rPr>
              <a:t>4</a:t>
            </a:r>
            <a:r>
              <a:rPr lang="en-US" sz="2800" smtClean="0">
                <a:latin typeface="Tahoma" charset="0"/>
              </a:rPr>
              <a:t>             C,C           D,E          D,E          B,C</a:t>
            </a:r>
          </a:p>
          <a:p>
            <a:pPr eaLnBrk="1" hangingPunct="1">
              <a:lnSpc>
                <a:spcPct val="90000"/>
              </a:lnSpc>
              <a:buFontTx/>
              <a:buNone/>
              <a:defRPr/>
            </a:pPr>
            <a:r>
              <a:rPr lang="en-US" sz="2800" smtClean="0">
                <a:latin typeface="Tahoma" charset="0"/>
              </a:rPr>
              <a:t>    </a:t>
            </a:r>
            <a:r>
              <a:rPr lang="en-US" sz="2800" smtClean="0">
                <a:solidFill>
                  <a:schemeClr val="accent2"/>
                </a:solidFill>
                <a:latin typeface="Tahoma" charset="0"/>
              </a:rPr>
              <a:t>5 </a:t>
            </a:r>
            <a:r>
              <a:rPr lang="en-US" sz="2800" smtClean="0">
                <a:latin typeface="Tahoma" charset="0"/>
              </a:rPr>
              <a:t>            C,C           C,D          D,D          B,D</a:t>
            </a:r>
          </a:p>
          <a:p>
            <a:pPr eaLnBrk="1" hangingPunct="1">
              <a:lnSpc>
                <a:spcPct val="90000"/>
              </a:lnSpc>
              <a:buFontTx/>
              <a:buNone/>
              <a:defRPr/>
            </a:pPr>
            <a:r>
              <a:rPr lang="en-US" sz="2800" smtClean="0">
                <a:latin typeface="Tahoma" charset="0"/>
              </a:rPr>
              <a:t>    </a:t>
            </a:r>
            <a:r>
              <a:rPr lang="en-US" sz="2800" smtClean="0">
                <a:solidFill>
                  <a:schemeClr val="accent2"/>
                </a:solidFill>
                <a:latin typeface="Tahoma" charset="0"/>
              </a:rPr>
              <a:t>6</a:t>
            </a:r>
            <a:r>
              <a:rPr lang="en-US" sz="2800" smtClean="0">
                <a:latin typeface="Tahoma" charset="0"/>
              </a:rPr>
              <a:t>             B,C           E,E           A,E          C,E </a:t>
            </a:r>
          </a:p>
          <a:p>
            <a:pPr eaLnBrk="1" hangingPunct="1">
              <a:lnSpc>
                <a:spcPct val="90000"/>
              </a:lnSpc>
              <a:buFontTx/>
              <a:buNone/>
              <a:defRPr/>
            </a:pPr>
            <a:r>
              <a:rPr lang="en-US" sz="2800" smtClean="0">
                <a:solidFill>
                  <a:schemeClr val="accent2"/>
                </a:solidFill>
                <a:latin typeface="Tahoma" charset="0"/>
              </a:rPr>
              <a:t>    7</a:t>
            </a:r>
            <a:r>
              <a:rPr lang="en-US" sz="2800" smtClean="0">
                <a:latin typeface="Tahoma" charset="0"/>
              </a:rPr>
              <a:t>             A,C           D,D          C,D          A,D</a:t>
            </a:r>
          </a:p>
          <a:p>
            <a:pPr eaLnBrk="1" hangingPunct="1">
              <a:lnSpc>
                <a:spcPct val="90000"/>
              </a:lnSpc>
              <a:buFontTx/>
              <a:buNone/>
              <a:defRPr/>
            </a:pPr>
            <a:endParaRPr lang="en-US" sz="2800" smtClean="0">
              <a:latin typeface="Tahoma" charset="0"/>
            </a:endParaRPr>
          </a:p>
          <a:p>
            <a:pPr eaLnBrk="1" hangingPunct="1">
              <a:lnSpc>
                <a:spcPct val="90000"/>
              </a:lnSpc>
              <a:buFontTx/>
              <a:buNone/>
              <a:defRPr/>
            </a:pPr>
            <a:r>
              <a:rPr lang="en-US" sz="2400" smtClean="0"/>
              <a:t>{A,B,C,D,E} are labels for the different alleles at each locus.</a:t>
            </a:r>
            <a:r>
              <a:rPr lang="en-US" sz="2800" smtClean="0">
                <a:latin typeface="Tahoma" charset="0"/>
              </a:rPr>
              <a:t>  </a:t>
            </a:r>
          </a:p>
        </p:txBody>
      </p:sp>
      <p:sp>
        <p:nvSpPr>
          <p:cNvPr id="375812" name="Rectangle 4"/>
          <p:cNvSpPr>
            <a:spLocks noChangeArrowheads="1"/>
          </p:cNvSpPr>
          <p:nvPr/>
        </p:nvSpPr>
        <p:spPr bwMode="auto">
          <a:xfrm>
            <a:off x="611188" y="5445125"/>
            <a:ext cx="82819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defRPr/>
            </a:pPr>
            <a:r>
              <a:rPr lang="en-US">
                <a:solidFill>
                  <a:schemeClr val="accent2"/>
                </a:solidFill>
                <a:latin typeface="Times New Roman" charset="0"/>
                <a:cs typeface="+mn-cs"/>
              </a:rPr>
              <a:t>These genotypes might suggest that individuals 1,2,3 draw their alleles from a different gene pool than do individuals 4,5,6,7, suggesting the presence of 2 distinct populations.</a:t>
            </a:r>
          </a:p>
        </p:txBody>
      </p:sp>
    </p:spTree>
    <p:extLst>
      <p:ext uri="{BB962C8B-B14F-4D97-AF65-F5344CB8AC3E}">
        <p14:creationId xmlns:p14="http://schemas.microsoft.com/office/powerpoint/2010/main" val="764747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5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3" name="Rectangle 3"/>
          <p:cNvSpPr>
            <a:spLocks noGrp="1" noChangeArrowheads="1"/>
          </p:cNvSpPr>
          <p:nvPr>
            <p:ph type="body" idx="1"/>
          </p:nvPr>
        </p:nvSpPr>
        <p:spPr>
          <a:xfrm>
            <a:off x="0" y="990600"/>
            <a:ext cx="8964613" cy="5888038"/>
          </a:xfrm>
        </p:spPr>
        <p:txBody>
          <a:bodyPr/>
          <a:lstStyle/>
          <a:p>
            <a:pPr eaLnBrk="1" hangingPunct="1">
              <a:lnSpc>
                <a:spcPct val="90000"/>
              </a:lnSpc>
              <a:defRPr/>
            </a:pPr>
            <a:endParaRPr lang="en-US" sz="2400" dirty="0" smtClean="0"/>
          </a:p>
          <a:p>
            <a:pPr lvl="1" eaLnBrk="1" hangingPunct="1">
              <a:lnSpc>
                <a:spcPct val="90000"/>
              </a:lnSpc>
              <a:defRPr/>
            </a:pPr>
            <a:r>
              <a:rPr lang="en-US" sz="2200" dirty="0" smtClean="0"/>
              <a:t>Individuals in our sample represent a mixture of K (unknown) populations. </a:t>
            </a:r>
          </a:p>
          <a:p>
            <a:pPr lvl="1" eaLnBrk="1" hangingPunct="1">
              <a:lnSpc>
                <a:spcPct val="90000"/>
              </a:lnSpc>
              <a:defRPr/>
            </a:pPr>
            <a:endParaRPr lang="en-US" sz="2200" dirty="0" smtClean="0"/>
          </a:p>
          <a:p>
            <a:pPr lvl="1" eaLnBrk="1" hangingPunct="1">
              <a:lnSpc>
                <a:spcPct val="90000"/>
              </a:lnSpc>
              <a:defRPr/>
            </a:pPr>
            <a:endParaRPr lang="en-US" sz="2200" dirty="0" smtClean="0"/>
          </a:p>
          <a:p>
            <a:pPr lvl="1" eaLnBrk="1" hangingPunct="1">
              <a:lnSpc>
                <a:spcPct val="90000"/>
              </a:lnSpc>
              <a:defRPr/>
            </a:pPr>
            <a:endParaRPr lang="en-US" sz="2200" dirty="0" smtClean="0"/>
          </a:p>
          <a:p>
            <a:pPr lvl="1" eaLnBrk="1" hangingPunct="1">
              <a:lnSpc>
                <a:spcPct val="90000"/>
              </a:lnSpc>
              <a:defRPr/>
            </a:pPr>
            <a:endParaRPr lang="en-US" sz="2200" dirty="0" smtClean="0"/>
          </a:p>
          <a:p>
            <a:pPr lvl="1" eaLnBrk="1" hangingPunct="1">
              <a:lnSpc>
                <a:spcPct val="90000"/>
              </a:lnSpc>
              <a:defRPr/>
            </a:pPr>
            <a:endParaRPr lang="en-US" sz="2200" dirty="0" smtClean="0"/>
          </a:p>
          <a:p>
            <a:pPr lvl="1" eaLnBrk="1" hangingPunct="1">
              <a:lnSpc>
                <a:spcPct val="90000"/>
              </a:lnSpc>
              <a:defRPr/>
            </a:pPr>
            <a:r>
              <a:rPr lang="en-US" sz="2200" dirty="0" smtClean="0"/>
              <a:t>Each population is characterized by (unknown) allele frequencies at each locus.</a:t>
            </a:r>
          </a:p>
          <a:p>
            <a:pPr lvl="1" eaLnBrk="1" hangingPunct="1">
              <a:lnSpc>
                <a:spcPct val="90000"/>
              </a:lnSpc>
              <a:defRPr/>
            </a:pPr>
            <a:r>
              <a:rPr lang="en-US" sz="2200" dirty="0" smtClean="0"/>
              <a:t>Within populations, markers are in Hardy-Weinberg (HWE) and linkage equilibrium (LE).</a:t>
            </a:r>
          </a:p>
          <a:p>
            <a:pPr eaLnBrk="1" hangingPunct="1">
              <a:lnSpc>
                <a:spcPct val="90000"/>
              </a:lnSpc>
              <a:defRPr/>
            </a:pPr>
            <a:endParaRPr lang="en-US" sz="2600" dirty="0" smtClean="0"/>
          </a:p>
          <a:p>
            <a:pPr eaLnBrk="1" hangingPunct="1">
              <a:lnSpc>
                <a:spcPct val="90000"/>
              </a:lnSpc>
              <a:defRPr/>
            </a:pPr>
            <a:r>
              <a:rPr lang="en-US" sz="2600" dirty="0" smtClean="0">
                <a:solidFill>
                  <a:srgbClr val="FF0000"/>
                </a:solidFill>
              </a:rPr>
              <a:t>Roughly speaking, we aim to sort individuals into K clusters so as to minimize departures from HWE and LE.</a:t>
            </a:r>
            <a:endParaRPr lang="en-US" sz="3000" dirty="0" smtClean="0">
              <a:solidFill>
                <a:srgbClr val="FF0000"/>
              </a:solidFill>
            </a:endParaRPr>
          </a:p>
          <a:p>
            <a:pPr lvl="1" eaLnBrk="1" hangingPunct="1">
              <a:lnSpc>
                <a:spcPct val="90000"/>
              </a:lnSpc>
              <a:defRPr/>
            </a:pPr>
            <a:endParaRPr lang="en-US" sz="2600" dirty="0" smtClean="0">
              <a:solidFill>
                <a:srgbClr val="FF0000"/>
              </a:solidFill>
            </a:endParaRPr>
          </a:p>
          <a:p>
            <a:pPr lvl="1" eaLnBrk="1" hangingPunct="1">
              <a:lnSpc>
                <a:spcPct val="90000"/>
              </a:lnSpc>
              <a:defRPr/>
            </a:pPr>
            <a:endParaRPr lang="en-US" sz="2600" dirty="0" smtClean="0"/>
          </a:p>
          <a:p>
            <a:pPr lvl="1" eaLnBrk="1" hangingPunct="1">
              <a:lnSpc>
                <a:spcPct val="90000"/>
              </a:lnSpc>
              <a:defRPr/>
            </a:pPr>
            <a:endParaRPr lang="en-US" sz="2600" dirty="0" smtClean="0"/>
          </a:p>
          <a:p>
            <a:pPr lvl="1" eaLnBrk="1" hangingPunct="1">
              <a:lnSpc>
                <a:spcPct val="90000"/>
              </a:lnSpc>
              <a:defRPr/>
            </a:pPr>
            <a:endParaRPr lang="en-US" sz="1400" dirty="0" smtClean="0"/>
          </a:p>
        </p:txBody>
      </p:sp>
      <p:sp>
        <p:nvSpPr>
          <p:cNvPr id="378884" name="Oval 4"/>
          <p:cNvSpPr>
            <a:spLocks noChangeArrowheads="1"/>
          </p:cNvSpPr>
          <p:nvPr/>
        </p:nvSpPr>
        <p:spPr bwMode="auto">
          <a:xfrm>
            <a:off x="3770313" y="1773238"/>
            <a:ext cx="4114800" cy="1676400"/>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885" name="Rectangle 5"/>
          <p:cNvSpPr>
            <a:spLocks noChangeArrowheads="1"/>
          </p:cNvSpPr>
          <p:nvPr/>
        </p:nvSpPr>
        <p:spPr bwMode="auto">
          <a:xfrm>
            <a:off x="4532313" y="2611438"/>
            <a:ext cx="2286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898" name="Rectangle 18"/>
          <p:cNvSpPr>
            <a:spLocks noChangeArrowheads="1"/>
          </p:cNvSpPr>
          <p:nvPr/>
        </p:nvSpPr>
        <p:spPr bwMode="auto">
          <a:xfrm>
            <a:off x="4608513" y="2154238"/>
            <a:ext cx="228600" cy="228600"/>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899" name="Rectangle 19"/>
          <p:cNvSpPr>
            <a:spLocks noChangeArrowheads="1"/>
          </p:cNvSpPr>
          <p:nvPr/>
        </p:nvSpPr>
        <p:spPr bwMode="auto">
          <a:xfrm>
            <a:off x="5065713" y="2306638"/>
            <a:ext cx="228600" cy="228600"/>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0" name="Rectangle 20"/>
          <p:cNvSpPr>
            <a:spLocks noChangeArrowheads="1"/>
          </p:cNvSpPr>
          <p:nvPr/>
        </p:nvSpPr>
        <p:spPr bwMode="auto">
          <a:xfrm>
            <a:off x="5599113" y="2459038"/>
            <a:ext cx="2286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1" name="Rectangle 21"/>
          <p:cNvSpPr>
            <a:spLocks noChangeArrowheads="1"/>
          </p:cNvSpPr>
          <p:nvPr/>
        </p:nvSpPr>
        <p:spPr bwMode="auto">
          <a:xfrm>
            <a:off x="6208713" y="2840038"/>
            <a:ext cx="2286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2" name="Rectangle 22"/>
          <p:cNvSpPr>
            <a:spLocks noChangeArrowheads="1"/>
          </p:cNvSpPr>
          <p:nvPr/>
        </p:nvSpPr>
        <p:spPr bwMode="auto">
          <a:xfrm>
            <a:off x="6056313" y="2154238"/>
            <a:ext cx="2286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3" name="Rectangle 23"/>
          <p:cNvSpPr>
            <a:spLocks noChangeArrowheads="1"/>
          </p:cNvSpPr>
          <p:nvPr/>
        </p:nvSpPr>
        <p:spPr bwMode="auto">
          <a:xfrm>
            <a:off x="5522913" y="2840038"/>
            <a:ext cx="2286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4" name="Rectangle 24"/>
          <p:cNvSpPr>
            <a:spLocks noChangeArrowheads="1"/>
          </p:cNvSpPr>
          <p:nvPr/>
        </p:nvSpPr>
        <p:spPr bwMode="auto">
          <a:xfrm>
            <a:off x="6589713" y="2535238"/>
            <a:ext cx="228600" cy="228600"/>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5" name="Rectangle 25"/>
          <p:cNvSpPr>
            <a:spLocks noChangeArrowheads="1"/>
          </p:cNvSpPr>
          <p:nvPr/>
        </p:nvSpPr>
        <p:spPr bwMode="auto">
          <a:xfrm>
            <a:off x="6970713" y="2763838"/>
            <a:ext cx="2286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6" name="Rectangle 26"/>
          <p:cNvSpPr>
            <a:spLocks noChangeArrowheads="1"/>
          </p:cNvSpPr>
          <p:nvPr/>
        </p:nvSpPr>
        <p:spPr bwMode="auto">
          <a:xfrm>
            <a:off x="6589713" y="2154238"/>
            <a:ext cx="2286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7" name="Rectangle 27"/>
          <p:cNvSpPr>
            <a:spLocks noChangeArrowheads="1"/>
          </p:cNvSpPr>
          <p:nvPr/>
        </p:nvSpPr>
        <p:spPr bwMode="auto">
          <a:xfrm>
            <a:off x="5370513" y="2001838"/>
            <a:ext cx="2286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8" name="Rectangle 28"/>
          <p:cNvSpPr>
            <a:spLocks noChangeArrowheads="1"/>
          </p:cNvSpPr>
          <p:nvPr/>
        </p:nvSpPr>
        <p:spPr bwMode="auto">
          <a:xfrm>
            <a:off x="5065713" y="2916238"/>
            <a:ext cx="2286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09" name="Rectangle 29"/>
          <p:cNvSpPr>
            <a:spLocks noChangeArrowheads="1"/>
          </p:cNvSpPr>
          <p:nvPr/>
        </p:nvSpPr>
        <p:spPr bwMode="auto">
          <a:xfrm>
            <a:off x="4075113" y="2459038"/>
            <a:ext cx="2286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8915" name="Rectangle 35"/>
          <p:cNvSpPr>
            <a:spLocks noGrp="1" noChangeArrowheads="1"/>
          </p:cNvSpPr>
          <p:nvPr>
            <p:ph type="title"/>
          </p:nvPr>
        </p:nvSpPr>
        <p:spPr>
          <a:xfrm>
            <a:off x="838200" y="-304800"/>
            <a:ext cx="7478713" cy="11430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algn="l" eaLnBrk="1" hangingPunct="1">
              <a:defRPr/>
            </a:pPr>
            <a:r>
              <a:rPr lang="en-US" sz="3200" smtClean="0">
                <a:solidFill>
                  <a:schemeClr val="accent2"/>
                </a:solidFill>
              </a:rPr>
              <a:t>A simple model of population structure</a:t>
            </a:r>
            <a:endParaRPr lang="en-US" sz="4000" smtClean="0">
              <a:solidFill>
                <a:schemeClr val="accent2"/>
              </a:solidFill>
            </a:endParaRPr>
          </a:p>
        </p:txBody>
      </p:sp>
      <p:sp>
        <p:nvSpPr>
          <p:cNvPr id="378916" name="Rectangle 36"/>
          <p:cNvSpPr>
            <a:spLocks noChangeArrowheads="1"/>
          </p:cNvSpPr>
          <p:nvPr/>
        </p:nvSpPr>
        <p:spPr bwMode="auto">
          <a:xfrm>
            <a:off x="7151688" y="2276475"/>
            <a:ext cx="2286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750949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88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8883">
                                            <p:txEl>
                                              <p:pRg st="8" end="8"/>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788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914400" y="-304800"/>
            <a:ext cx="6977063" cy="1143000"/>
          </a:xfrm>
        </p:spPr>
        <p:txBody>
          <a:bodyPr/>
          <a:lstStyle/>
          <a:p>
            <a:pPr eaLnBrk="1" hangingPunct="1">
              <a:defRPr/>
            </a:pPr>
            <a:r>
              <a:rPr lang="en-US" sz="3600" smtClean="0">
                <a:solidFill>
                  <a:schemeClr val="accent2"/>
                </a:solidFill>
              </a:rPr>
              <a:t>More on the model...</a:t>
            </a:r>
            <a:endParaRPr lang="en-US" smtClean="0">
              <a:solidFill>
                <a:schemeClr val="accent2"/>
              </a:solidFill>
            </a:endParaRPr>
          </a:p>
        </p:txBody>
      </p:sp>
      <p:sp>
        <p:nvSpPr>
          <p:cNvPr id="408579" name="Rectangle 3"/>
          <p:cNvSpPr>
            <a:spLocks noGrp="1" noChangeArrowheads="1"/>
          </p:cNvSpPr>
          <p:nvPr>
            <p:ph type="body" idx="1"/>
          </p:nvPr>
        </p:nvSpPr>
        <p:spPr>
          <a:xfrm>
            <a:off x="381000" y="1068388"/>
            <a:ext cx="8153400" cy="4953000"/>
          </a:xfrm>
        </p:spPr>
        <p:txBody>
          <a:bodyPr/>
          <a:lstStyle/>
          <a:p>
            <a:pPr eaLnBrk="1" hangingPunct="1">
              <a:lnSpc>
                <a:spcPct val="90000"/>
              </a:lnSpc>
              <a:buClr>
                <a:schemeClr val="tx2"/>
              </a:buClr>
              <a:buSzPct val="25000"/>
              <a:buFont typeface="Monotype Sorts" charset="0"/>
              <a:buChar char="l"/>
              <a:defRPr/>
            </a:pPr>
            <a:r>
              <a:rPr lang="en-US" sz="2800" dirty="0" smtClean="0">
                <a:solidFill>
                  <a:schemeClr val="accent2"/>
                </a:solidFill>
              </a:rPr>
              <a:t>Let </a:t>
            </a:r>
            <a:r>
              <a:rPr lang="en-US" sz="2800" i="1" dirty="0" smtClean="0"/>
              <a:t>P</a:t>
            </a:r>
            <a:r>
              <a:rPr lang="en-US" sz="2800" baseline="-25000" dirty="0" smtClean="0"/>
              <a:t>1</a:t>
            </a:r>
            <a:r>
              <a:rPr lang="en-US" sz="2800" dirty="0" smtClean="0"/>
              <a:t>, </a:t>
            </a:r>
            <a:r>
              <a:rPr lang="en-US" sz="2800" i="1" dirty="0" smtClean="0"/>
              <a:t>P</a:t>
            </a:r>
            <a:r>
              <a:rPr lang="en-US" sz="2800" baseline="-25000" dirty="0" smtClean="0"/>
              <a:t>2</a:t>
            </a:r>
            <a:r>
              <a:rPr lang="en-US" sz="2800" dirty="0" smtClean="0"/>
              <a:t>, …, </a:t>
            </a:r>
            <a:r>
              <a:rPr lang="en-US" sz="2800" i="1" dirty="0" smtClean="0"/>
              <a:t>P</a:t>
            </a:r>
            <a:r>
              <a:rPr lang="en-US" sz="2800" baseline="-25000" dirty="0" smtClean="0"/>
              <a:t>K</a:t>
            </a:r>
            <a:r>
              <a:rPr lang="en-US" sz="2800" dirty="0" smtClean="0">
                <a:solidFill>
                  <a:schemeClr val="accent2"/>
                </a:solidFill>
              </a:rPr>
              <a:t> represent the (unknown) allele frequencies in each subpopulation</a:t>
            </a:r>
            <a:endParaRPr lang="en-US" dirty="0" smtClean="0">
              <a:solidFill>
                <a:schemeClr val="accent2"/>
              </a:solidFill>
            </a:endParaRPr>
          </a:p>
          <a:p>
            <a:pPr eaLnBrk="1" hangingPunct="1">
              <a:lnSpc>
                <a:spcPct val="90000"/>
              </a:lnSpc>
              <a:buClr>
                <a:schemeClr val="tx2"/>
              </a:buClr>
              <a:buSzPct val="25000"/>
              <a:defRPr/>
            </a:pPr>
            <a:endParaRPr lang="en-US" sz="1000" dirty="0" smtClean="0">
              <a:solidFill>
                <a:schemeClr val="accent2"/>
              </a:solidFill>
            </a:endParaRPr>
          </a:p>
          <a:p>
            <a:pPr eaLnBrk="1" hangingPunct="1">
              <a:lnSpc>
                <a:spcPct val="90000"/>
              </a:lnSpc>
              <a:buClr>
                <a:schemeClr val="tx2"/>
              </a:buClr>
              <a:buSzPct val="25000"/>
              <a:buFont typeface="Monotype Sorts" charset="0"/>
              <a:buChar char="l"/>
              <a:defRPr/>
            </a:pPr>
            <a:r>
              <a:rPr lang="en-US" sz="2800" dirty="0" smtClean="0">
                <a:solidFill>
                  <a:schemeClr val="accent2"/>
                </a:solidFill>
              </a:rPr>
              <a:t>Let </a:t>
            </a:r>
            <a:r>
              <a:rPr lang="en-US" sz="2800" i="1" dirty="0" smtClean="0"/>
              <a:t>Z</a:t>
            </a:r>
            <a:r>
              <a:rPr lang="en-US" sz="2800" baseline="-25000" dirty="0" smtClean="0"/>
              <a:t>1</a:t>
            </a:r>
            <a:r>
              <a:rPr lang="en-US" sz="2800" dirty="0" smtClean="0"/>
              <a:t>, </a:t>
            </a:r>
            <a:r>
              <a:rPr lang="en-US" sz="2800" i="1" dirty="0" smtClean="0"/>
              <a:t>Z</a:t>
            </a:r>
            <a:r>
              <a:rPr lang="en-US" sz="2800" baseline="-25000" dirty="0" smtClean="0"/>
              <a:t>2</a:t>
            </a:r>
            <a:r>
              <a:rPr lang="en-US" sz="2800" dirty="0" smtClean="0"/>
              <a:t>, … , </a:t>
            </a:r>
            <a:r>
              <a:rPr lang="en-US" sz="2800" i="1" dirty="0" err="1" smtClean="0"/>
              <a:t>Z</a:t>
            </a:r>
            <a:r>
              <a:rPr lang="en-US" sz="2800" baseline="-25000" dirty="0" err="1" smtClean="0"/>
              <a:t>m</a:t>
            </a:r>
            <a:r>
              <a:rPr lang="en-US" sz="2800" dirty="0" smtClean="0">
                <a:solidFill>
                  <a:schemeClr val="accent2"/>
                </a:solidFill>
              </a:rPr>
              <a:t> represent the (unknown) subpopulation of origin of the sampled individuals</a:t>
            </a:r>
          </a:p>
          <a:p>
            <a:pPr eaLnBrk="1" hangingPunct="1">
              <a:lnSpc>
                <a:spcPct val="90000"/>
              </a:lnSpc>
              <a:buClr>
                <a:schemeClr val="tx2"/>
              </a:buClr>
              <a:buSzPct val="25000"/>
              <a:defRPr/>
            </a:pPr>
            <a:endParaRPr lang="en-US" sz="1000" dirty="0" smtClean="0">
              <a:solidFill>
                <a:schemeClr val="accent2"/>
              </a:solidFill>
            </a:endParaRPr>
          </a:p>
          <a:p>
            <a:pPr eaLnBrk="1" hangingPunct="1">
              <a:lnSpc>
                <a:spcPct val="90000"/>
              </a:lnSpc>
              <a:buClr>
                <a:schemeClr val="tx2"/>
              </a:buClr>
              <a:buSzPct val="25000"/>
              <a:buFont typeface="Monotype Sorts" charset="0"/>
              <a:buChar char="l"/>
              <a:defRPr/>
            </a:pPr>
            <a:r>
              <a:rPr lang="en-US" sz="2800" dirty="0" smtClean="0">
                <a:solidFill>
                  <a:schemeClr val="accent2"/>
                </a:solidFill>
              </a:rPr>
              <a:t>Assuming Hardy-Weinberg and linkage equilibrium within subpopulations, the likelihood of an </a:t>
            </a:r>
            <a:r>
              <a:rPr lang="en-US" sz="2800" dirty="0" smtClean="0">
                <a:solidFill>
                  <a:schemeClr val="accent2"/>
                </a:solidFill>
              </a:rPr>
              <a:t>individual’s </a:t>
            </a:r>
            <a:r>
              <a:rPr lang="en-US" sz="2800" dirty="0" smtClean="0">
                <a:solidFill>
                  <a:schemeClr val="accent2"/>
                </a:solidFill>
              </a:rPr>
              <a:t>genotype in subpopulation </a:t>
            </a:r>
            <a:r>
              <a:rPr lang="en-US" sz="2800" i="1" dirty="0" smtClean="0">
                <a:solidFill>
                  <a:schemeClr val="accent2"/>
                </a:solidFill>
              </a:rPr>
              <a:t>k</a:t>
            </a:r>
            <a:r>
              <a:rPr lang="en-US" sz="2800" dirty="0" smtClean="0">
                <a:solidFill>
                  <a:schemeClr val="accent2"/>
                </a:solidFill>
              </a:rPr>
              <a:t> is given by the product of the relevant allele frequencies:</a:t>
            </a:r>
          </a:p>
          <a:p>
            <a:pPr eaLnBrk="1" hangingPunct="1">
              <a:lnSpc>
                <a:spcPct val="90000"/>
              </a:lnSpc>
              <a:defRPr/>
            </a:pPr>
            <a:endParaRPr lang="en-US" sz="2800" dirty="0" smtClean="0"/>
          </a:p>
          <a:p>
            <a:pPr eaLnBrk="1" hangingPunct="1">
              <a:lnSpc>
                <a:spcPct val="90000"/>
              </a:lnSpc>
              <a:defRPr/>
            </a:pPr>
            <a:endParaRPr lang="en-US" sz="2800" dirty="0" smtClean="0"/>
          </a:p>
        </p:txBody>
      </p:sp>
      <p:sp>
        <p:nvSpPr>
          <p:cNvPr id="408580" name="Text Box 4"/>
          <p:cNvSpPr txBox="1">
            <a:spLocks noChangeArrowheads="1"/>
          </p:cNvSpPr>
          <p:nvPr/>
        </p:nvSpPr>
        <p:spPr bwMode="auto">
          <a:xfrm>
            <a:off x="1676400" y="5484813"/>
            <a:ext cx="5029200" cy="122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a:latin typeface="Times New Roman" charset="0"/>
                <a:cs typeface="+mn-cs"/>
              </a:rPr>
              <a:t>Pr(</a:t>
            </a:r>
            <a:r>
              <a:rPr lang="en-US" sz="2400" i="1">
                <a:latin typeface="Times New Roman" charset="0"/>
                <a:cs typeface="+mn-cs"/>
              </a:rPr>
              <a:t>G</a:t>
            </a:r>
            <a:r>
              <a:rPr lang="en-US" sz="2400" baseline="-25000">
                <a:latin typeface="Times New Roman" charset="0"/>
                <a:cs typeface="+mn-cs"/>
              </a:rPr>
              <a:t>i</a:t>
            </a:r>
            <a:r>
              <a:rPr lang="en-US" sz="2400">
                <a:latin typeface="Times New Roman" charset="0"/>
                <a:cs typeface="+mn-cs"/>
              </a:rPr>
              <a:t> | </a:t>
            </a:r>
            <a:r>
              <a:rPr lang="en-US" sz="2400" i="1">
                <a:latin typeface="Times New Roman" charset="0"/>
                <a:cs typeface="+mn-cs"/>
              </a:rPr>
              <a:t>Z</a:t>
            </a:r>
            <a:r>
              <a:rPr lang="en-US" sz="2400" baseline="-25000">
                <a:latin typeface="Times New Roman" charset="0"/>
                <a:cs typeface="+mn-cs"/>
              </a:rPr>
              <a:t>i</a:t>
            </a:r>
            <a:r>
              <a:rPr lang="en-US" sz="2400">
                <a:latin typeface="Times New Roman" charset="0"/>
                <a:cs typeface="+mn-cs"/>
              </a:rPr>
              <a:t>= </a:t>
            </a:r>
            <a:r>
              <a:rPr lang="en-US" sz="2400" i="1">
                <a:latin typeface="Times New Roman" charset="0"/>
                <a:cs typeface="+mn-cs"/>
              </a:rPr>
              <a:t>k, P</a:t>
            </a:r>
            <a:r>
              <a:rPr lang="en-US" sz="2400" baseline="-25000">
                <a:latin typeface="Times New Roman" charset="0"/>
                <a:cs typeface="+mn-cs"/>
              </a:rPr>
              <a:t>k</a:t>
            </a:r>
            <a:r>
              <a:rPr lang="en-US" sz="2400">
                <a:latin typeface="Times New Roman" charset="0"/>
                <a:cs typeface="+mn-cs"/>
              </a:rPr>
              <a:t>)    =</a:t>
            </a:r>
            <a:r>
              <a:rPr lang="en-US" sz="2000">
                <a:latin typeface="Times New Roman" charset="0"/>
                <a:cs typeface="+mn-cs"/>
              </a:rPr>
              <a:t>    </a:t>
            </a:r>
            <a:r>
              <a:rPr lang="en-US" sz="3200">
                <a:latin typeface="Symbol" charset="0"/>
                <a:cs typeface="+mn-cs"/>
              </a:rPr>
              <a:t>P </a:t>
            </a:r>
            <a:r>
              <a:rPr lang="en-US" sz="2000">
                <a:latin typeface="Times New Roman" charset="0"/>
                <a:cs typeface="+mn-cs"/>
              </a:rPr>
              <a:t> </a:t>
            </a:r>
            <a:r>
              <a:rPr lang="en-US" sz="2400" i="1">
                <a:latin typeface="Times New Roman" charset="0"/>
                <a:cs typeface="+mn-cs"/>
              </a:rPr>
              <a:t>p</a:t>
            </a:r>
            <a:r>
              <a:rPr lang="en-US" sz="2400" baseline="30000">
                <a:latin typeface="Times New Roman" charset="0"/>
                <a:cs typeface="+mn-cs"/>
              </a:rPr>
              <a:t>(k)</a:t>
            </a:r>
            <a:r>
              <a:rPr lang="en-US" sz="2400">
                <a:latin typeface="Times New Roman" charset="0"/>
                <a:cs typeface="+mn-cs"/>
              </a:rPr>
              <a:t>   </a:t>
            </a:r>
            <a:r>
              <a:rPr lang="en-US" sz="2400" i="1">
                <a:latin typeface="Times New Roman" charset="0"/>
                <a:cs typeface="+mn-cs"/>
              </a:rPr>
              <a:t>p</a:t>
            </a:r>
            <a:r>
              <a:rPr lang="en-US" sz="2400" baseline="30000">
                <a:latin typeface="Times New Roman" charset="0"/>
                <a:cs typeface="+mn-cs"/>
              </a:rPr>
              <a:t>(k)</a:t>
            </a:r>
            <a:endParaRPr lang="en-US" sz="2000">
              <a:latin typeface="Times New Roman" charset="0"/>
              <a:cs typeface="+mn-cs"/>
            </a:endParaRPr>
          </a:p>
          <a:p>
            <a:pPr>
              <a:spcBef>
                <a:spcPct val="50000"/>
              </a:spcBef>
              <a:defRPr/>
            </a:pPr>
            <a:endParaRPr lang="en-US" sz="2800">
              <a:effectLst>
                <a:outerShdw blurRad="38100" dist="38100" dir="2700000" algn="tl">
                  <a:srgbClr val="DDDDDD"/>
                </a:outerShdw>
              </a:effectLst>
              <a:latin typeface="Times New Roman" charset="0"/>
              <a:cs typeface="+mn-cs"/>
            </a:endParaRPr>
          </a:p>
        </p:txBody>
      </p:sp>
      <p:sp>
        <p:nvSpPr>
          <p:cNvPr id="408581" name="Text Box 5"/>
          <p:cNvSpPr txBox="1">
            <a:spLocks noChangeArrowheads="1"/>
          </p:cNvSpPr>
          <p:nvPr/>
        </p:nvSpPr>
        <p:spPr bwMode="auto">
          <a:xfrm>
            <a:off x="4343400" y="5865813"/>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effectLst>
                  <a:outerShdw blurRad="38100" dist="38100" dir="2700000" algn="tl">
                    <a:srgbClr val="DDDDDD"/>
                  </a:outerShdw>
                </a:effectLst>
                <a:latin typeface="Times New Roman" charset="0"/>
                <a:cs typeface="+mn-cs"/>
              </a:rPr>
              <a:t> loci</a:t>
            </a:r>
            <a:endParaRPr lang="en-US" sz="2800">
              <a:effectLst>
                <a:outerShdw blurRad="38100" dist="38100" dir="2700000" algn="tl">
                  <a:srgbClr val="DDDDDD"/>
                </a:outerShdw>
              </a:effectLst>
              <a:latin typeface="Times New Roman" charset="0"/>
              <a:cs typeface="+mn-cs"/>
            </a:endParaRPr>
          </a:p>
        </p:txBody>
      </p:sp>
      <p:sp>
        <p:nvSpPr>
          <p:cNvPr id="408582" name="Text Box 6"/>
          <p:cNvSpPr txBox="1">
            <a:spLocks noChangeArrowheads="1"/>
          </p:cNvSpPr>
          <p:nvPr/>
        </p:nvSpPr>
        <p:spPr bwMode="auto">
          <a:xfrm>
            <a:off x="5029200" y="5715000"/>
            <a:ext cx="514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effectLst>
                  <a:outerShdw blurRad="38100" dist="38100" dir="2700000" algn="tl">
                    <a:srgbClr val="DDDDDD"/>
                  </a:outerShdw>
                </a:effectLst>
                <a:latin typeface="Times New Roman" charset="0"/>
                <a:cs typeface="+mn-cs"/>
              </a:rPr>
              <a:t> x</a:t>
            </a:r>
            <a:r>
              <a:rPr lang="en-US" sz="2400" baseline="-25000">
                <a:effectLst>
                  <a:outerShdw blurRad="38100" dist="38100" dir="2700000" algn="tl">
                    <a:srgbClr val="DDDDDD"/>
                  </a:outerShdw>
                </a:effectLst>
                <a:latin typeface="Times New Roman" charset="0"/>
                <a:cs typeface="+mn-cs"/>
              </a:rPr>
              <a:t>1</a:t>
            </a:r>
          </a:p>
        </p:txBody>
      </p:sp>
      <p:sp>
        <p:nvSpPr>
          <p:cNvPr id="408583" name="Text Box 7"/>
          <p:cNvSpPr txBox="1">
            <a:spLocks noChangeArrowheads="1"/>
          </p:cNvSpPr>
          <p:nvPr/>
        </p:nvSpPr>
        <p:spPr bwMode="auto">
          <a:xfrm>
            <a:off x="5715000" y="5410200"/>
            <a:ext cx="457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a:effectLst>
                  <a:outerShdw blurRad="38100" dist="38100" dir="2700000" algn="tl">
                    <a:srgbClr val="DDDDDD"/>
                  </a:outerShdw>
                </a:effectLst>
                <a:latin typeface="Times New Roman" charset="0"/>
                <a:cs typeface="+mn-cs"/>
              </a:rPr>
              <a:t> x</a:t>
            </a:r>
            <a:r>
              <a:rPr lang="en-US" sz="2400" baseline="-25000">
                <a:effectLst>
                  <a:outerShdw blurRad="38100" dist="38100" dir="2700000" algn="tl">
                    <a:srgbClr val="DDDDDD"/>
                  </a:outerShdw>
                </a:effectLst>
                <a:latin typeface="Times New Roman" charset="0"/>
                <a:cs typeface="+mn-cs"/>
              </a:rPr>
              <a:t>2</a:t>
            </a:r>
          </a:p>
        </p:txBody>
      </p:sp>
      <p:sp>
        <p:nvSpPr>
          <p:cNvPr id="408584" name="Line 8"/>
          <p:cNvSpPr>
            <a:spLocks noChangeShapeType="1"/>
          </p:cNvSpPr>
          <p:nvPr/>
        </p:nvSpPr>
        <p:spPr bwMode="auto">
          <a:xfrm>
            <a:off x="827088" y="908050"/>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5974224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7" name="Rectangle 3"/>
          <p:cNvSpPr>
            <a:spLocks noGrp="1" noChangeArrowheads="1"/>
          </p:cNvSpPr>
          <p:nvPr>
            <p:ph type="body" idx="1"/>
          </p:nvPr>
        </p:nvSpPr>
        <p:spPr>
          <a:xfrm>
            <a:off x="250825" y="685800"/>
            <a:ext cx="8569325" cy="1066800"/>
          </a:xfrm>
        </p:spPr>
        <p:txBody>
          <a:bodyPr/>
          <a:lstStyle/>
          <a:p>
            <a:pPr eaLnBrk="1" hangingPunct="1">
              <a:lnSpc>
                <a:spcPct val="90000"/>
              </a:lnSpc>
              <a:defRPr/>
            </a:pPr>
            <a:r>
              <a:rPr lang="en-US" sz="2800" smtClean="0"/>
              <a:t>Then, using Bayes</a:t>
            </a:r>
            <a:r>
              <a:rPr lang="ja-JP" altLang="en-US" sz="2800" smtClean="0"/>
              <a:t>’</a:t>
            </a:r>
            <a:r>
              <a:rPr lang="en-US" sz="2800" smtClean="0"/>
              <a:t> rule, we can write down the probability that individual </a:t>
            </a:r>
            <a:r>
              <a:rPr lang="en-US" sz="2800" i="1" smtClean="0"/>
              <a:t>i</a:t>
            </a:r>
            <a:r>
              <a:rPr lang="en-US" sz="2800" smtClean="0"/>
              <a:t> is from subpopulation </a:t>
            </a:r>
            <a:r>
              <a:rPr lang="en-US" sz="2800" i="1" smtClean="0"/>
              <a:t>k</a:t>
            </a:r>
            <a:r>
              <a:rPr lang="en-US" sz="2800" smtClean="0"/>
              <a:t>: </a:t>
            </a:r>
          </a:p>
          <a:p>
            <a:pPr eaLnBrk="1" hangingPunct="1">
              <a:lnSpc>
                <a:spcPct val="90000"/>
              </a:lnSpc>
              <a:defRPr/>
            </a:pPr>
            <a:endParaRPr lang="en-US" sz="2400" smtClean="0"/>
          </a:p>
        </p:txBody>
      </p:sp>
      <p:sp>
        <p:nvSpPr>
          <p:cNvPr id="410628" name="Text Box 4"/>
          <p:cNvSpPr txBox="1">
            <a:spLocks noChangeArrowheads="1"/>
          </p:cNvSpPr>
          <p:nvPr/>
        </p:nvSpPr>
        <p:spPr bwMode="auto">
          <a:xfrm>
            <a:off x="2514600" y="2590800"/>
            <a:ext cx="3509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Times New Roman" charset="0"/>
                <a:cs typeface="+mn-cs"/>
              </a:rPr>
              <a:t>Pr(</a:t>
            </a:r>
            <a:r>
              <a:rPr lang="en-US" sz="2400" i="1">
                <a:latin typeface="Times New Roman" charset="0"/>
                <a:cs typeface="+mn-cs"/>
              </a:rPr>
              <a:t>G</a:t>
            </a:r>
            <a:r>
              <a:rPr lang="en-US" sz="2400" baseline="-25000">
                <a:latin typeface="Times New Roman" charset="0"/>
                <a:cs typeface="+mn-cs"/>
              </a:rPr>
              <a:t>i</a:t>
            </a:r>
            <a:r>
              <a:rPr lang="en-US" sz="2400">
                <a:latin typeface="Times New Roman" charset="0"/>
                <a:cs typeface="+mn-cs"/>
              </a:rPr>
              <a:t> | </a:t>
            </a:r>
            <a:r>
              <a:rPr lang="en-US" sz="2400" i="1">
                <a:latin typeface="Times New Roman" charset="0"/>
                <a:cs typeface="+mn-cs"/>
              </a:rPr>
              <a:t>P</a:t>
            </a:r>
            <a:r>
              <a:rPr lang="en-US" sz="2400" baseline="-25000">
                <a:latin typeface="Times New Roman" charset="0"/>
                <a:cs typeface="+mn-cs"/>
              </a:rPr>
              <a:t>k</a:t>
            </a:r>
            <a:r>
              <a:rPr lang="en-US" sz="2400">
                <a:latin typeface="Times New Roman" charset="0"/>
                <a:cs typeface="+mn-cs"/>
              </a:rPr>
              <a:t>, </a:t>
            </a:r>
            <a:r>
              <a:rPr lang="en-US" sz="2400" i="1">
                <a:latin typeface="Times New Roman" charset="0"/>
                <a:cs typeface="+mn-cs"/>
              </a:rPr>
              <a:t>Z</a:t>
            </a:r>
            <a:r>
              <a:rPr lang="en-US" sz="2400" baseline="-25000">
                <a:latin typeface="Times New Roman" charset="0"/>
                <a:cs typeface="+mn-cs"/>
              </a:rPr>
              <a:t>i</a:t>
            </a:r>
            <a:r>
              <a:rPr lang="en-US" sz="2400">
                <a:latin typeface="Times New Roman" charset="0"/>
                <a:cs typeface="+mn-cs"/>
              </a:rPr>
              <a:t>= </a:t>
            </a:r>
            <a:r>
              <a:rPr lang="en-US" sz="2400" i="1">
                <a:latin typeface="Times New Roman" charset="0"/>
                <a:cs typeface="+mn-cs"/>
              </a:rPr>
              <a:t>k</a:t>
            </a:r>
            <a:r>
              <a:rPr lang="en-US" sz="2400">
                <a:latin typeface="Times New Roman" charset="0"/>
                <a:cs typeface="+mn-cs"/>
              </a:rPr>
              <a:t>)  Pr(</a:t>
            </a:r>
            <a:r>
              <a:rPr lang="en-US" sz="2400" i="1">
                <a:latin typeface="Times New Roman" charset="0"/>
                <a:cs typeface="+mn-cs"/>
              </a:rPr>
              <a:t>Z</a:t>
            </a:r>
            <a:r>
              <a:rPr lang="en-US" sz="2400" baseline="-25000">
                <a:latin typeface="Times New Roman" charset="0"/>
                <a:cs typeface="+mn-cs"/>
              </a:rPr>
              <a:t>i</a:t>
            </a:r>
            <a:r>
              <a:rPr lang="en-US" sz="2400">
                <a:latin typeface="Times New Roman" charset="0"/>
                <a:cs typeface="+mn-cs"/>
              </a:rPr>
              <a:t>= </a:t>
            </a:r>
            <a:r>
              <a:rPr lang="en-US" sz="2400" i="1">
                <a:latin typeface="Times New Roman" charset="0"/>
                <a:cs typeface="+mn-cs"/>
              </a:rPr>
              <a:t>k</a:t>
            </a:r>
            <a:r>
              <a:rPr lang="en-US" sz="2400">
                <a:latin typeface="Times New Roman" charset="0"/>
                <a:cs typeface="+mn-cs"/>
              </a:rPr>
              <a:t>) </a:t>
            </a:r>
          </a:p>
        </p:txBody>
      </p:sp>
      <p:sp>
        <p:nvSpPr>
          <p:cNvPr id="410629" name="Text Box 5"/>
          <p:cNvSpPr txBox="1">
            <a:spLocks noChangeArrowheads="1"/>
          </p:cNvSpPr>
          <p:nvPr/>
        </p:nvSpPr>
        <p:spPr bwMode="auto">
          <a:xfrm>
            <a:off x="2438400" y="3048000"/>
            <a:ext cx="388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600">
                <a:latin typeface="Symbol" charset="0"/>
                <a:cs typeface="+mn-cs"/>
              </a:rPr>
              <a:t>S</a:t>
            </a:r>
            <a:r>
              <a:rPr lang="en-US" sz="2400">
                <a:latin typeface="Times New Roman" charset="0"/>
                <a:cs typeface="+mn-cs"/>
              </a:rPr>
              <a:t> Pr(</a:t>
            </a:r>
            <a:r>
              <a:rPr lang="en-US" sz="2400" i="1">
                <a:latin typeface="Times New Roman" charset="0"/>
                <a:cs typeface="+mn-cs"/>
              </a:rPr>
              <a:t>G</a:t>
            </a:r>
            <a:r>
              <a:rPr lang="en-US" sz="2400" baseline="-25000">
                <a:latin typeface="Times New Roman" charset="0"/>
                <a:cs typeface="+mn-cs"/>
              </a:rPr>
              <a:t>i</a:t>
            </a:r>
            <a:r>
              <a:rPr lang="en-US" sz="2400">
                <a:latin typeface="Times New Roman" charset="0"/>
                <a:cs typeface="+mn-cs"/>
              </a:rPr>
              <a:t> | </a:t>
            </a:r>
            <a:r>
              <a:rPr lang="en-US" sz="2400" i="1">
                <a:latin typeface="Times New Roman" charset="0"/>
                <a:cs typeface="+mn-cs"/>
              </a:rPr>
              <a:t>P</a:t>
            </a:r>
            <a:r>
              <a:rPr lang="en-US" sz="2400" baseline="-25000">
                <a:latin typeface="Times New Roman" charset="0"/>
                <a:cs typeface="+mn-cs"/>
              </a:rPr>
              <a:t>j</a:t>
            </a:r>
            <a:r>
              <a:rPr lang="en-US" sz="2400">
                <a:latin typeface="Times New Roman" charset="0"/>
                <a:cs typeface="+mn-cs"/>
              </a:rPr>
              <a:t>, </a:t>
            </a:r>
            <a:r>
              <a:rPr lang="en-US" sz="2400" i="1">
                <a:latin typeface="Times New Roman" charset="0"/>
                <a:cs typeface="+mn-cs"/>
              </a:rPr>
              <a:t>Z</a:t>
            </a:r>
            <a:r>
              <a:rPr lang="en-US" sz="2400" baseline="-25000">
                <a:latin typeface="Times New Roman" charset="0"/>
                <a:cs typeface="+mn-cs"/>
              </a:rPr>
              <a:t>i</a:t>
            </a:r>
            <a:r>
              <a:rPr lang="en-US" sz="2400">
                <a:latin typeface="Times New Roman" charset="0"/>
                <a:cs typeface="+mn-cs"/>
              </a:rPr>
              <a:t>= </a:t>
            </a:r>
            <a:r>
              <a:rPr lang="en-US" sz="2400" i="1">
                <a:latin typeface="Times New Roman" charset="0"/>
                <a:cs typeface="+mn-cs"/>
              </a:rPr>
              <a:t>j</a:t>
            </a:r>
            <a:r>
              <a:rPr lang="en-US" sz="2400">
                <a:latin typeface="Times New Roman" charset="0"/>
                <a:cs typeface="+mn-cs"/>
              </a:rPr>
              <a:t>)  Pr(</a:t>
            </a:r>
            <a:r>
              <a:rPr lang="en-US" sz="2400" i="1">
                <a:latin typeface="Times New Roman" charset="0"/>
                <a:cs typeface="+mn-cs"/>
              </a:rPr>
              <a:t>Z</a:t>
            </a:r>
            <a:r>
              <a:rPr lang="en-US" sz="2400" baseline="-25000">
                <a:latin typeface="Times New Roman" charset="0"/>
                <a:cs typeface="+mn-cs"/>
              </a:rPr>
              <a:t>i</a:t>
            </a:r>
            <a:r>
              <a:rPr lang="en-US" sz="2400">
                <a:latin typeface="Times New Roman" charset="0"/>
                <a:cs typeface="+mn-cs"/>
              </a:rPr>
              <a:t>= </a:t>
            </a:r>
            <a:r>
              <a:rPr lang="en-US" sz="2400" i="1">
                <a:latin typeface="Times New Roman" charset="0"/>
                <a:cs typeface="+mn-cs"/>
              </a:rPr>
              <a:t>j</a:t>
            </a:r>
            <a:r>
              <a:rPr lang="en-US" sz="2400">
                <a:latin typeface="Times New Roman" charset="0"/>
                <a:cs typeface="+mn-cs"/>
              </a:rPr>
              <a:t>)</a:t>
            </a:r>
          </a:p>
        </p:txBody>
      </p:sp>
      <p:sp>
        <p:nvSpPr>
          <p:cNvPr id="410630" name="Line 6"/>
          <p:cNvSpPr>
            <a:spLocks noChangeShapeType="1"/>
          </p:cNvSpPr>
          <p:nvPr/>
        </p:nvSpPr>
        <p:spPr bwMode="auto">
          <a:xfrm flipV="1">
            <a:off x="2362200" y="3124200"/>
            <a:ext cx="3733800" cy="0"/>
          </a:xfrm>
          <a:prstGeom prst="line">
            <a:avLst/>
          </a:prstGeom>
          <a:noFill/>
          <a:ln w="12700">
            <a:solidFill>
              <a:srgbClr val="FF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0631" name="Text Box 7"/>
          <p:cNvSpPr txBox="1">
            <a:spLocks noChangeArrowheads="1"/>
          </p:cNvSpPr>
          <p:nvPr/>
        </p:nvSpPr>
        <p:spPr bwMode="auto">
          <a:xfrm>
            <a:off x="2286000" y="3505200"/>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a:effectLst>
                  <a:outerShdw blurRad="38100" dist="38100" dir="2700000" algn="tl">
                    <a:srgbClr val="DDDDDD"/>
                  </a:outerShdw>
                </a:effectLst>
                <a:latin typeface="Times New Roman" charset="0"/>
                <a:cs typeface="+mn-cs"/>
              </a:rPr>
              <a:t>j=pops</a:t>
            </a:r>
            <a:endParaRPr lang="en-US" sz="2800">
              <a:effectLst>
                <a:outerShdw blurRad="38100" dist="38100" dir="2700000" algn="tl">
                  <a:srgbClr val="DDDDDD"/>
                </a:outerShdw>
              </a:effectLst>
              <a:latin typeface="Times New Roman" charset="0"/>
              <a:cs typeface="+mn-cs"/>
            </a:endParaRPr>
          </a:p>
        </p:txBody>
      </p:sp>
      <p:sp>
        <p:nvSpPr>
          <p:cNvPr id="410633" name="Text Box 9"/>
          <p:cNvSpPr txBox="1">
            <a:spLocks noChangeArrowheads="1"/>
          </p:cNvSpPr>
          <p:nvPr/>
        </p:nvSpPr>
        <p:spPr bwMode="auto">
          <a:xfrm>
            <a:off x="684213" y="4529138"/>
            <a:ext cx="81359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effectLst>
                  <a:outerShdw blurRad="38100" dist="38100" dir="2700000" algn="tl">
                    <a:srgbClr val="DDDDDD"/>
                  </a:outerShdw>
                </a:effectLst>
                <a:cs typeface="+mn-cs"/>
              </a:rPr>
              <a:t>Here, </a:t>
            </a:r>
            <a:r>
              <a:rPr lang="en-US" sz="2000">
                <a:cs typeface="+mn-cs"/>
              </a:rPr>
              <a:t>Pr(</a:t>
            </a:r>
            <a:r>
              <a:rPr lang="en-US" sz="2000" i="1">
                <a:cs typeface="+mn-cs"/>
              </a:rPr>
              <a:t>Z</a:t>
            </a:r>
            <a:r>
              <a:rPr lang="en-US" sz="2000" baseline="-25000">
                <a:cs typeface="+mn-cs"/>
              </a:rPr>
              <a:t>i</a:t>
            </a:r>
            <a:r>
              <a:rPr lang="en-US" sz="2000">
                <a:cs typeface="+mn-cs"/>
              </a:rPr>
              <a:t>= </a:t>
            </a:r>
            <a:r>
              <a:rPr lang="en-US" sz="2000" i="1">
                <a:cs typeface="+mn-cs"/>
              </a:rPr>
              <a:t>k</a:t>
            </a:r>
            <a:r>
              <a:rPr lang="en-US" sz="2000">
                <a:cs typeface="+mn-cs"/>
              </a:rPr>
              <a:t>) gives the </a:t>
            </a:r>
            <a:r>
              <a:rPr lang="ja-JP" altLang="en-US" sz="2000">
                <a:latin typeface="Arial"/>
                <a:cs typeface="+mn-cs"/>
              </a:rPr>
              <a:t>“</a:t>
            </a:r>
            <a:r>
              <a:rPr lang="en-US" sz="2000">
                <a:cs typeface="+mn-cs"/>
              </a:rPr>
              <a:t>prior</a:t>
            </a:r>
            <a:r>
              <a:rPr lang="ja-JP" altLang="en-US" sz="2000">
                <a:latin typeface="Arial"/>
                <a:cs typeface="+mn-cs"/>
              </a:rPr>
              <a:t>”</a:t>
            </a:r>
            <a:r>
              <a:rPr lang="en-US" sz="2000">
                <a:cs typeface="+mn-cs"/>
              </a:rPr>
              <a:t> probability that individual </a:t>
            </a:r>
            <a:r>
              <a:rPr lang="en-US" sz="2000" i="1">
                <a:cs typeface="+mn-cs"/>
              </a:rPr>
              <a:t>i</a:t>
            </a:r>
            <a:r>
              <a:rPr lang="en-US" sz="2000">
                <a:cs typeface="+mn-cs"/>
              </a:rPr>
              <a:t> is from subpopulation </a:t>
            </a:r>
            <a:r>
              <a:rPr lang="en-US" sz="2000" i="1">
                <a:cs typeface="+mn-cs"/>
              </a:rPr>
              <a:t>k</a:t>
            </a:r>
            <a:r>
              <a:rPr lang="en-US" sz="2000">
                <a:cs typeface="+mn-cs"/>
              </a:rPr>
              <a:t>.  [We ordinarily set this prior to 1/K, in which case the assignment probabilities are simply proportional to the likelihoods.]</a:t>
            </a:r>
            <a:endParaRPr lang="en-US" sz="2000">
              <a:latin typeface="Times New Roman" charset="0"/>
              <a:cs typeface="+mn-cs"/>
            </a:endParaRPr>
          </a:p>
        </p:txBody>
      </p:sp>
    </p:spTree>
    <p:extLst>
      <p:ext uri="{BB962C8B-B14F-4D97-AF65-F5344CB8AC3E}">
        <p14:creationId xmlns:p14="http://schemas.microsoft.com/office/powerpoint/2010/main" val="24384835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1" name="Rectangle 3"/>
          <p:cNvSpPr>
            <a:spLocks noGrp="1" noChangeArrowheads="1"/>
          </p:cNvSpPr>
          <p:nvPr>
            <p:ph type="body" idx="1"/>
          </p:nvPr>
        </p:nvSpPr>
        <p:spPr>
          <a:xfrm>
            <a:off x="762000" y="914400"/>
            <a:ext cx="7542213" cy="4953000"/>
          </a:xfrm>
        </p:spPr>
        <p:txBody>
          <a:bodyPr/>
          <a:lstStyle/>
          <a:p>
            <a:pPr eaLnBrk="1" hangingPunct="1">
              <a:defRPr/>
            </a:pPr>
            <a:r>
              <a:rPr lang="en-US" smtClean="0">
                <a:solidFill>
                  <a:schemeClr val="accent2"/>
                </a:solidFill>
              </a:rPr>
              <a:t>Similarly, a natural estimate of the allele frequencies in subpopulation </a:t>
            </a:r>
            <a:r>
              <a:rPr lang="en-US" i="1" smtClean="0">
                <a:solidFill>
                  <a:schemeClr val="accent2"/>
                </a:solidFill>
              </a:rPr>
              <a:t>k </a:t>
            </a:r>
            <a:r>
              <a:rPr lang="en-US" smtClean="0">
                <a:solidFill>
                  <a:schemeClr val="accent2"/>
                </a:solidFill>
              </a:rPr>
              <a:t>is: </a:t>
            </a:r>
          </a:p>
        </p:txBody>
      </p:sp>
      <p:sp>
        <p:nvSpPr>
          <p:cNvPr id="411652" name="Text Box 4"/>
          <p:cNvSpPr txBox="1">
            <a:spLocks noChangeArrowheads="1"/>
          </p:cNvSpPr>
          <p:nvPr/>
        </p:nvSpPr>
        <p:spPr bwMode="auto">
          <a:xfrm>
            <a:off x="533400" y="2362200"/>
            <a:ext cx="2438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a:effectLst>
                  <a:outerShdw blurRad="38100" dist="38100" dir="2700000" algn="tl">
                    <a:srgbClr val="DDDDDD"/>
                  </a:outerShdw>
                </a:effectLst>
                <a:latin typeface="Times New Roman" charset="0"/>
                <a:cs typeface="+mn-cs"/>
              </a:rPr>
              <a:t>Freq of allele j at locus l in pop k</a:t>
            </a:r>
            <a:endParaRPr lang="en-US" sz="2800">
              <a:effectLst>
                <a:outerShdw blurRad="38100" dist="38100" dir="2700000" algn="tl">
                  <a:srgbClr val="DDDDDD"/>
                </a:outerShdw>
              </a:effectLst>
              <a:latin typeface="Times New Roman" charset="0"/>
              <a:cs typeface="+mn-cs"/>
            </a:endParaRPr>
          </a:p>
        </p:txBody>
      </p:sp>
      <p:sp>
        <p:nvSpPr>
          <p:cNvPr id="411653" name="Text Box 5"/>
          <p:cNvSpPr txBox="1">
            <a:spLocks noChangeArrowheads="1"/>
          </p:cNvSpPr>
          <p:nvPr/>
        </p:nvSpPr>
        <p:spPr bwMode="auto">
          <a:xfrm>
            <a:off x="3505200" y="3124200"/>
            <a:ext cx="534987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a:effectLst>
                  <a:outerShdw blurRad="38100" dist="38100" dir="2700000" algn="tl">
                    <a:srgbClr val="DDDDDD"/>
                  </a:outerShdw>
                </a:effectLst>
                <a:latin typeface="Times New Roman" charset="0"/>
                <a:cs typeface="+mn-cs"/>
              </a:rPr>
              <a:t># copies of allele j in individuals from k</a:t>
            </a:r>
          </a:p>
          <a:p>
            <a:pPr>
              <a:defRPr/>
            </a:pPr>
            <a:endParaRPr lang="en-US" sz="800">
              <a:effectLst>
                <a:outerShdw blurRad="38100" dist="38100" dir="2700000" algn="tl">
                  <a:srgbClr val="DDDDDD"/>
                </a:outerShdw>
              </a:effectLst>
              <a:latin typeface="Times New Roman" charset="0"/>
              <a:cs typeface="+mn-cs"/>
            </a:endParaRPr>
          </a:p>
          <a:p>
            <a:pPr>
              <a:defRPr/>
            </a:pPr>
            <a:r>
              <a:rPr lang="en-US" sz="2400">
                <a:effectLst>
                  <a:outerShdw blurRad="38100" dist="38100" dir="2700000" algn="tl">
                    <a:srgbClr val="DDDDDD"/>
                  </a:outerShdw>
                </a:effectLst>
                <a:latin typeface="Times New Roman" charset="0"/>
                <a:cs typeface="+mn-cs"/>
              </a:rPr>
              <a:t>2 (# individuals from subpopulation k)</a:t>
            </a:r>
            <a:endParaRPr lang="en-US" sz="2800">
              <a:effectLst>
                <a:outerShdw blurRad="38100" dist="38100" dir="2700000" algn="tl">
                  <a:srgbClr val="DDDDDD"/>
                </a:outerShdw>
              </a:effectLst>
              <a:latin typeface="Times New Roman" charset="0"/>
              <a:cs typeface="+mn-cs"/>
            </a:endParaRPr>
          </a:p>
        </p:txBody>
      </p:sp>
      <p:sp>
        <p:nvSpPr>
          <p:cNvPr id="411654" name="Line 6"/>
          <p:cNvSpPr>
            <a:spLocks noChangeShapeType="1"/>
          </p:cNvSpPr>
          <p:nvPr/>
        </p:nvSpPr>
        <p:spPr bwMode="auto">
          <a:xfrm>
            <a:off x="3352800" y="3581400"/>
            <a:ext cx="5257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1655" name="Text Box 7"/>
          <p:cNvSpPr txBox="1">
            <a:spLocks noChangeArrowheads="1"/>
          </p:cNvSpPr>
          <p:nvPr/>
        </p:nvSpPr>
        <p:spPr bwMode="auto">
          <a:xfrm>
            <a:off x="2971800" y="2514600"/>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a:effectLst>
                  <a:outerShdw blurRad="38100" dist="38100" dir="2700000" algn="tl">
                    <a:srgbClr val="DDDDDD"/>
                  </a:outerShdw>
                </a:effectLst>
                <a:cs typeface="+mn-cs"/>
              </a:rPr>
              <a:t>=</a:t>
            </a:r>
            <a:endParaRPr lang="en-US" sz="3600">
              <a:effectLst>
                <a:outerShdw blurRad="38100" dist="38100" dir="2700000" algn="tl">
                  <a:srgbClr val="DDDDDD"/>
                </a:outerShdw>
              </a:effectLst>
              <a:latin typeface="Times New Roman" charset="0"/>
              <a:cs typeface="+mn-cs"/>
            </a:endParaRPr>
          </a:p>
        </p:txBody>
      </p:sp>
      <p:sp>
        <p:nvSpPr>
          <p:cNvPr id="411656" name="Text Box 8"/>
          <p:cNvSpPr txBox="1">
            <a:spLocks noChangeArrowheads="1"/>
          </p:cNvSpPr>
          <p:nvPr/>
        </p:nvSpPr>
        <p:spPr bwMode="auto">
          <a:xfrm>
            <a:off x="971550" y="4495800"/>
            <a:ext cx="73501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solidFill>
                  <a:schemeClr val="accent2"/>
                </a:solidFill>
                <a:effectLst>
                  <a:outerShdw blurRad="38100" dist="38100" dir="2700000" algn="tl">
                    <a:srgbClr val="DDDDDD"/>
                  </a:outerShdw>
                </a:effectLst>
                <a:cs typeface="+mn-cs"/>
              </a:rPr>
              <a:t>[It is convenient to use a Dirichlet prior for </a:t>
            </a:r>
            <a:r>
              <a:rPr lang="en-US" sz="2400" i="1">
                <a:solidFill>
                  <a:schemeClr val="accent2"/>
                </a:solidFill>
                <a:effectLst>
                  <a:outerShdw blurRad="38100" dist="38100" dir="2700000" algn="tl">
                    <a:srgbClr val="DDDDDD"/>
                  </a:outerShdw>
                </a:effectLst>
                <a:cs typeface="+mn-cs"/>
              </a:rPr>
              <a:t>P</a:t>
            </a:r>
            <a:r>
              <a:rPr lang="en-US" sz="2400">
                <a:solidFill>
                  <a:schemeClr val="accent2"/>
                </a:solidFill>
                <a:effectLst>
                  <a:outerShdw blurRad="38100" dist="38100" dir="2700000" algn="tl">
                    <a:srgbClr val="DDDDDD"/>
                  </a:outerShdw>
                </a:effectLst>
                <a:cs typeface="+mn-cs"/>
              </a:rPr>
              <a:t>, in which</a:t>
            </a:r>
          </a:p>
          <a:p>
            <a:pPr>
              <a:defRPr/>
            </a:pPr>
            <a:r>
              <a:rPr lang="en-US" sz="2400">
                <a:solidFill>
                  <a:schemeClr val="accent2"/>
                </a:solidFill>
                <a:effectLst>
                  <a:outerShdw blurRad="38100" dist="38100" dir="2700000" algn="tl">
                    <a:srgbClr val="DDDDDD"/>
                  </a:outerShdw>
                </a:effectLst>
                <a:cs typeface="+mn-cs"/>
              </a:rPr>
              <a:t>case the posterior is roughly centered around this </a:t>
            </a:r>
          </a:p>
          <a:p>
            <a:pPr>
              <a:defRPr/>
            </a:pPr>
            <a:r>
              <a:rPr lang="en-US" sz="2400">
                <a:solidFill>
                  <a:schemeClr val="accent2"/>
                </a:solidFill>
                <a:effectLst>
                  <a:outerShdw blurRad="38100" dist="38100" dir="2700000" algn="tl">
                    <a:srgbClr val="DDDDDD"/>
                  </a:outerShdw>
                </a:effectLst>
                <a:cs typeface="+mn-cs"/>
              </a:rPr>
              <a:t>point estimate]</a:t>
            </a:r>
            <a:endParaRPr lang="en-US" sz="2400">
              <a:effectLst>
                <a:outerShdw blurRad="38100" dist="38100" dir="2700000" algn="tl">
                  <a:srgbClr val="DDDDDD"/>
                </a:outerShdw>
              </a:effectLst>
              <a:latin typeface="Webdings" charset="0"/>
              <a:cs typeface="+mn-cs"/>
            </a:endParaRPr>
          </a:p>
        </p:txBody>
      </p:sp>
    </p:spTree>
    <p:extLst>
      <p:ext uri="{BB962C8B-B14F-4D97-AF65-F5344CB8AC3E}">
        <p14:creationId xmlns:p14="http://schemas.microsoft.com/office/powerpoint/2010/main" val="29830413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body" idx="1"/>
          </p:nvPr>
        </p:nvSpPr>
        <p:spPr>
          <a:xfrm>
            <a:off x="0" y="260350"/>
            <a:ext cx="6948488" cy="4953000"/>
          </a:xfrm>
        </p:spPr>
        <p:txBody>
          <a:bodyPr>
            <a:normAutofit lnSpcReduction="10000"/>
          </a:bodyPr>
          <a:lstStyle/>
          <a:p>
            <a:pPr eaLnBrk="1" hangingPunct="1">
              <a:lnSpc>
                <a:spcPct val="90000"/>
              </a:lnSpc>
              <a:defRPr/>
            </a:pPr>
            <a:endParaRPr lang="en-US" smtClean="0"/>
          </a:p>
          <a:p>
            <a:pPr eaLnBrk="1" hangingPunct="1">
              <a:lnSpc>
                <a:spcPct val="90000"/>
              </a:lnSpc>
              <a:defRPr/>
            </a:pPr>
            <a:r>
              <a:rPr lang="en-US" sz="2800" smtClean="0"/>
              <a:t>If we knew the population allele frequencies in advance, then it would be easy to assign individuals.  </a:t>
            </a:r>
          </a:p>
          <a:p>
            <a:pPr eaLnBrk="1" hangingPunct="1">
              <a:lnSpc>
                <a:spcPct val="90000"/>
              </a:lnSpc>
              <a:defRPr/>
            </a:pPr>
            <a:endParaRPr lang="en-US" sz="2800" smtClean="0"/>
          </a:p>
          <a:p>
            <a:pPr eaLnBrk="1" hangingPunct="1">
              <a:lnSpc>
                <a:spcPct val="90000"/>
              </a:lnSpc>
              <a:defRPr/>
            </a:pPr>
            <a:r>
              <a:rPr lang="en-US" sz="2800" smtClean="0"/>
              <a:t>If we knew the individual assignments, it would be easy to estimate frequencies.    </a:t>
            </a:r>
          </a:p>
          <a:p>
            <a:pPr eaLnBrk="1" hangingPunct="1">
              <a:lnSpc>
                <a:spcPct val="90000"/>
              </a:lnSpc>
              <a:defRPr/>
            </a:pPr>
            <a:endParaRPr lang="en-US" sz="2800" smtClean="0"/>
          </a:p>
          <a:p>
            <a:pPr eaLnBrk="1" hangingPunct="1">
              <a:lnSpc>
                <a:spcPct val="90000"/>
              </a:lnSpc>
              <a:defRPr/>
            </a:pPr>
            <a:r>
              <a:rPr lang="en-US" sz="2800" smtClean="0"/>
              <a:t>In practice, we don</a:t>
            </a:r>
            <a:r>
              <a:rPr lang="ja-JP" altLang="en-US" sz="2800" smtClean="0"/>
              <a:t>’</a:t>
            </a:r>
            <a:r>
              <a:rPr lang="en-US" sz="2800" smtClean="0"/>
              <a:t>t know either of these, but the following MCMC algorithm converges to sensible joint estimates of both.</a:t>
            </a:r>
          </a:p>
          <a:p>
            <a:pPr lvl="1" eaLnBrk="1" hangingPunct="1">
              <a:lnSpc>
                <a:spcPct val="90000"/>
              </a:lnSpc>
              <a:defRPr/>
            </a:pPr>
            <a:endParaRPr lang="en-US" sz="3000" smtClean="0"/>
          </a:p>
          <a:p>
            <a:pPr lvl="1" eaLnBrk="1" hangingPunct="1">
              <a:lnSpc>
                <a:spcPct val="90000"/>
              </a:lnSpc>
              <a:defRPr/>
            </a:pPr>
            <a:endParaRPr lang="en-US" sz="3000" smtClean="0"/>
          </a:p>
          <a:p>
            <a:pPr lvl="1" eaLnBrk="1" hangingPunct="1">
              <a:lnSpc>
                <a:spcPct val="90000"/>
              </a:lnSpc>
              <a:defRPr/>
            </a:pPr>
            <a:endParaRPr lang="en-US" sz="3000" smtClean="0"/>
          </a:p>
          <a:p>
            <a:pPr lvl="1" eaLnBrk="1" hangingPunct="1">
              <a:lnSpc>
                <a:spcPct val="90000"/>
              </a:lnSpc>
              <a:defRPr/>
            </a:pPr>
            <a:endParaRPr lang="en-US" sz="1600" smtClean="0"/>
          </a:p>
        </p:txBody>
      </p:sp>
      <p:grpSp>
        <p:nvGrpSpPr>
          <p:cNvPr id="23554" name="Group 19"/>
          <p:cNvGrpSpPr>
            <a:grpSpLocks/>
          </p:cNvGrpSpPr>
          <p:nvPr/>
        </p:nvGrpSpPr>
        <p:grpSpPr bwMode="auto">
          <a:xfrm rot="-5400000">
            <a:off x="5791200" y="1981200"/>
            <a:ext cx="4114800" cy="1676400"/>
            <a:chOff x="2329" y="1422"/>
            <a:chExt cx="2592" cy="1056"/>
          </a:xfrm>
        </p:grpSpPr>
        <p:sp>
          <p:nvSpPr>
            <p:cNvPr id="540675" name="Oval 3"/>
            <p:cNvSpPr>
              <a:spLocks noChangeArrowheads="1"/>
            </p:cNvSpPr>
            <p:nvPr/>
          </p:nvSpPr>
          <p:spPr bwMode="auto">
            <a:xfrm>
              <a:off x="2329" y="1422"/>
              <a:ext cx="2592" cy="1056"/>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76" name="Rectangle 4"/>
            <p:cNvSpPr>
              <a:spLocks noChangeArrowheads="1"/>
            </p:cNvSpPr>
            <p:nvPr/>
          </p:nvSpPr>
          <p:spPr bwMode="auto">
            <a:xfrm>
              <a:off x="2809" y="1950"/>
              <a:ext cx="144" cy="144"/>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77" name="Rectangle 5"/>
            <p:cNvSpPr>
              <a:spLocks noChangeArrowheads="1"/>
            </p:cNvSpPr>
            <p:nvPr/>
          </p:nvSpPr>
          <p:spPr bwMode="auto">
            <a:xfrm>
              <a:off x="2857" y="1661"/>
              <a:ext cx="144" cy="144"/>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78" name="Rectangle 6"/>
            <p:cNvSpPr>
              <a:spLocks noChangeArrowheads="1"/>
            </p:cNvSpPr>
            <p:nvPr/>
          </p:nvSpPr>
          <p:spPr bwMode="auto">
            <a:xfrm>
              <a:off x="3145" y="1757"/>
              <a:ext cx="144" cy="144"/>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79" name="Rectangle 7"/>
            <p:cNvSpPr>
              <a:spLocks noChangeArrowheads="1"/>
            </p:cNvSpPr>
            <p:nvPr/>
          </p:nvSpPr>
          <p:spPr bwMode="auto">
            <a:xfrm>
              <a:off x="3481" y="1853"/>
              <a:ext cx="144" cy="144"/>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80" name="Rectangle 8"/>
            <p:cNvSpPr>
              <a:spLocks noChangeArrowheads="1"/>
            </p:cNvSpPr>
            <p:nvPr/>
          </p:nvSpPr>
          <p:spPr bwMode="auto">
            <a:xfrm>
              <a:off x="3866" y="2094"/>
              <a:ext cx="144" cy="144"/>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81" name="Rectangle 9"/>
            <p:cNvSpPr>
              <a:spLocks noChangeArrowheads="1"/>
            </p:cNvSpPr>
            <p:nvPr/>
          </p:nvSpPr>
          <p:spPr bwMode="auto">
            <a:xfrm>
              <a:off x="3770" y="1661"/>
              <a:ext cx="144" cy="144"/>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82" name="Rectangle 10"/>
            <p:cNvSpPr>
              <a:spLocks noChangeArrowheads="1"/>
            </p:cNvSpPr>
            <p:nvPr/>
          </p:nvSpPr>
          <p:spPr bwMode="auto">
            <a:xfrm>
              <a:off x="3433" y="2094"/>
              <a:ext cx="144" cy="144"/>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83" name="Rectangle 11"/>
            <p:cNvSpPr>
              <a:spLocks noChangeArrowheads="1"/>
            </p:cNvSpPr>
            <p:nvPr/>
          </p:nvSpPr>
          <p:spPr bwMode="auto">
            <a:xfrm>
              <a:off x="4106" y="1902"/>
              <a:ext cx="144" cy="144"/>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84" name="Rectangle 12"/>
            <p:cNvSpPr>
              <a:spLocks noChangeArrowheads="1"/>
            </p:cNvSpPr>
            <p:nvPr/>
          </p:nvSpPr>
          <p:spPr bwMode="auto">
            <a:xfrm>
              <a:off x="4346" y="2046"/>
              <a:ext cx="144" cy="144"/>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85" name="Rectangle 13"/>
            <p:cNvSpPr>
              <a:spLocks noChangeArrowheads="1"/>
            </p:cNvSpPr>
            <p:nvPr/>
          </p:nvSpPr>
          <p:spPr bwMode="auto">
            <a:xfrm>
              <a:off x="4106" y="1661"/>
              <a:ext cx="144" cy="144"/>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86" name="Rectangle 14"/>
            <p:cNvSpPr>
              <a:spLocks noChangeArrowheads="1"/>
            </p:cNvSpPr>
            <p:nvPr/>
          </p:nvSpPr>
          <p:spPr bwMode="auto">
            <a:xfrm>
              <a:off x="3337" y="1565"/>
              <a:ext cx="144" cy="144"/>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87" name="Rectangle 15"/>
            <p:cNvSpPr>
              <a:spLocks noChangeArrowheads="1"/>
            </p:cNvSpPr>
            <p:nvPr/>
          </p:nvSpPr>
          <p:spPr bwMode="auto">
            <a:xfrm>
              <a:off x="3145" y="2142"/>
              <a:ext cx="144" cy="144"/>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0688" name="Rectangle 16"/>
            <p:cNvSpPr>
              <a:spLocks noChangeArrowheads="1"/>
            </p:cNvSpPr>
            <p:nvPr/>
          </p:nvSpPr>
          <p:spPr bwMode="auto">
            <a:xfrm>
              <a:off x="2521" y="1853"/>
              <a:ext cx="144" cy="144"/>
            </a:xfrm>
            <a:prstGeom prst="rect">
              <a:avLst/>
            </a:prstGeom>
            <a:solidFill>
              <a:srgbClr val="FF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spTree>
    <p:extLst>
      <p:ext uri="{BB962C8B-B14F-4D97-AF65-F5344CB8AC3E}">
        <p14:creationId xmlns:p14="http://schemas.microsoft.com/office/powerpoint/2010/main" val="42095941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normAutofit fontScale="90000"/>
          </a:bodyPr>
          <a:lstStyle/>
          <a:p>
            <a:pPr eaLnBrk="1" hangingPunct="1">
              <a:defRPr/>
            </a:pPr>
            <a:r>
              <a:rPr lang="en-US" smtClean="0">
                <a:solidFill>
                  <a:schemeClr val="accent2"/>
                </a:solidFill>
              </a:rPr>
              <a:t>MCMC algorithm (for fixed </a:t>
            </a:r>
            <a:r>
              <a:rPr lang="en-US" i="1" smtClean="0">
                <a:solidFill>
                  <a:schemeClr val="accent2"/>
                </a:solidFill>
              </a:rPr>
              <a:t>K</a:t>
            </a:r>
            <a:r>
              <a:rPr lang="en-US" smtClean="0">
                <a:solidFill>
                  <a:schemeClr val="accent2"/>
                </a:solidFill>
              </a:rPr>
              <a:t>)</a:t>
            </a:r>
          </a:p>
        </p:txBody>
      </p:sp>
      <p:sp>
        <p:nvSpPr>
          <p:cNvPr id="546820" name="Line 4"/>
          <p:cNvSpPr>
            <a:spLocks noChangeShapeType="1"/>
          </p:cNvSpPr>
          <p:nvPr/>
        </p:nvSpPr>
        <p:spPr bwMode="auto">
          <a:xfrm>
            <a:off x="971550" y="1484313"/>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6821" name="Text Box 5"/>
          <p:cNvSpPr txBox="1">
            <a:spLocks noChangeArrowheads="1"/>
          </p:cNvSpPr>
          <p:nvPr/>
        </p:nvSpPr>
        <p:spPr bwMode="auto">
          <a:xfrm>
            <a:off x="539750" y="1984375"/>
            <a:ext cx="84963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a:effectLst>
                  <a:outerShdw blurRad="38100" dist="38100" dir="2700000" algn="tl">
                    <a:srgbClr val="DDDDDD"/>
                  </a:outerShdw>
                </a:effectLst>
                <a:cs typeface="+mn-cs"/>
              </a:rPr>
              <a:t>Start with random assignment of individuals to populations</a:t>
            </a:r>
          </a:p>
          <a:p>
            <a:pPr>
              <a:defRPr/>
            </a:pPr>
            <a:endParaRPr lang="en-US" sz="2400">
              <a:effectLst>
                <a:outerShdw blurRad="38100" dist="38100" dir="2700000" algn="tl">
                  <a:srgbClr val="DDDDDD"/>
                </a:outerShdw>
              </a:effectLst>
              <a:cs typeface="+mn-cs"/>
            </a:endParaRPr>
          </a:p>
          <a:p>
            <a:pPr>
              <a:defRPr/>
            </a:pPr>
            <a:r>
              <a:rPr lang="en-US" sz="2400">
                <a:solidFill>
                  <a:schemeClr val="accent2"/>
                </a:solidFill>
                <a:effectLst>
                  <a:outerShdw blurRad="38100" dist="38100" dir="2700000" algn="tl">
                    <a:srgbClr val="DDDDDD"/>
                  </a:outerShdw>
                </a:effectLst>
                <a:cs typeface="+mn-cs"/>
              </a:rPr>
              <a:t>Step 1:</a:t>
            </a:r>
            <a:r>
              <a:rPr lang="en-US" sz="2400">
                <a:effectLst>
                  <a:outerShdw blurRad="38100" dist="38100" dir="2700000" algn="tl">
                    <a:srgbClr val="DDDDDD"/>
                  </a:outerShdw>
                </a:effectLst>
                <a:cs typeface="+mn-cs"/>
              </a:rPr>
              <a:t> Gene frequencies in each population are estimated based on the individuals that are assigned to it.</a:t>
            </a:r>
          </a:p>
          <a:p>
            <a:pPr>
              <a:defRPr/>
            </a:pPr>
            <a:endParaRPr lang="en-US" sz="2400">
              <a:solidFill>
                <a:schemeClr val="accent2"/>
              </a:solidFill>
              <a:effectLst>
                <a:outerShdw blurRad="38100" dist="38100" dir="2700000" algn="tl">
                  <a:srgbClr val="DDDDDD"/>
                </a:outerShdw>
              </a:effectLst>
              <a:cs typeface="+mn-cs"/>
            </a:endParaRPr>
          </a:p>
          <a:p>
            <a:pPr>
              <a:defRPr/>
            </a:pPr>
            <a:r>
              <a:rPr lang="en-US" sz="2400">
                <a:solidFill>
                  <a:schemeClr val="accent2"/>
                </a:solidFill>
                <a:effectLst>
                  <a:outerShdw blurRad="38100" dist="38100" dir="2700000" algn="tl">
                    <a:srgbClr val="DDDDDD"/>
                  </a:outerShdw>
                </a:effectLst>
                <a:cs typeface="+mn-cs"/>
              </a:rPr>
              <a:t>Step 2:</a:t>
            </a:r>
            <a:r>
              <a:rPr lang="en-US" sz="2400">
                <a:effectLst>
                  <a:outerShdw blurRad="38100" dist="38100" dir="2700000" algn="tl">
                    <a:srgbClr val="DDDDDD"/>
                  </a:outerShdw>
                </a:effectLst>
                <a:cs typeface="+mn-cs"/>
              </a:rPr>
              <a:t> Individuals are assigned to populations based on gene frequencies in each population.</a:t>
            </a:r>
            <a:endParaRPr lang="en-US" sz="2400">
              <a:solidFill>
                <a:schemeClr val="accent2"/>
              </a:solidFill>
              <a:effectLst>
                <a:outerShdw blurRad="38100" dist="38100" dir="2700000" algn="tl">
                  <a:srgbClr val="DDDDDD"/>
                </a:outerShdw>
              </a:effectLst>
              <a:cs typeface="+mn-cs"/>
            </a:endParaRPr>
          </a:p>
          <a:p>
            <a:pPr>
              <a:defRPr/>
            </a:pPr>
            <a:endParaRPr lang="en-US" sz="2400">
              <a:solidFill>
                <a:schemeClr val="accent2"/>
              </a:solidFill>
              <a:effectLst>
                <a:outerShdw blurRad="38100" dist="38100" dir="2700000" algn="tl">
                  <a:srgbClr val="DDDDDD"/>
                </a:outerShdw>
              </a:effectLst>
              <a:cs typeface="+mn-cs"/>
            </a:endParaRPr>
          </a:p>
          <a:p>
            <a:pPr>
              <a:defRPr/>
            </a:pPr>
            <a:r>
              <a:rPr lang="en-US" sz="2400">
                <a:solidFill>
                  <a:schemeClr val="accent2"/>
                </a:solidFill>
                <a:effectLst>
                  <a:outerShdw blurRad="38100" dist="38100" dir="2700000" algn="tl">
                    <a:srgbClr val="DDDDDD"/>
                  </a:outerShdw>
                </a:effectLst>
                <a:cs typeface="+mn-cs"/>
              </a:rPr>
              <a:t>And this is repeated...                     </a:t>
            </a:r>
          </a:p>
          <a:p>
            <a:pPr>
              <a:defRPr/>
            </a:pPr>
            <a:endParaRPr lang="en-US" sz="2400">
              <a:solidFill>
                <a:schemeClr val="accent2"/>
              </a:solidFill>
              <a:effectLst>
                <a:outerShdw blurRad="38100" dist="38100" dir="2700000" algn="tl">
                  <a:srgbClr val="DDDDDD"/>
                </a:outerShdw>
              </a:effectLst>
              <a:cs typeface="+mn-cs"/>
            </a:endParaRPr>
          </a:p>
          <a:p>
            <a:pPr>
              <a:defRPr/>
            </a:pPr>
            <a:r>
              <a:rPr lang="en-US" sz="2400">
                <a:solidFill>
                  <a:schemeClr val="accent2"/>
                </a:solidFill>
                <a:effectLst>
                  <a:outerShdw blurRad="38100" dist="38100" dir="2700000" algn="tl">
                    <a:srgbClr val="DDDDDD"/>
                  </a:outerShdw>
                </a:effectLst>
                <a:cs typeface="+mn-cs"/>
              </a:rPr>
              <a:t>…Estimation of K performed separately.</a:t>
            </a:r>
          </a:p>
          <a:p>
            <a:pPr algn="r">
              <a:defRPr/>
            </a:pPr>
            <a:endParaRPr lang="en-US" sz="2400">
              <a:solidFill>
                <a:schemeClr val="accent2"/>
              </a:solidFill>
              <a:effectLst>
                <a:outerShdw blurRad="38100" dist="38100" dir="2700000" algn="tl">
                  <a:srgbClr val="DDDDDD"/>
                </a:outerShdw>
              </a:effectLst>
              <a:cs typeface="+mn-cs"/>
            </a:endParaRPr>
          </a:p>
        </p:txBody>
      </p:sp>
    </p:spTree>
    <p:extLst>
      <p:ext uri="{BB962C8B-B14F-4D97-AF65-F5344CB8AC3E}">
        <p14:creationId xmlns:p14="http://schemas.microsoft.com/office/powerpoint/2010/main" val="1443598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682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682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682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682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152400" y="-152400"/>
            <a:ext cx="8893175" cy="1143000"/>
          </a:xfrm>
        </p:spPr>
        <p:txBody>
          <a:bodyPr/>
          <a:lstStyle/>
          <a:p>
            <a:pPr algn="l" eaLnBrk="1" hangingPunct="1">
              <a:defRPr/>
            </a:pPr>
            <a:r>
              <a:rPr lang="en-US" sz="3100" smtClean="0">
                <a:solidFill>
                  <a:schemeClr val="accent2"/>
                </a:solidFill>
              </a:rPr>
              <a:t>The two basic ancestry models used by </a:t>
            </a:r>
            <a:r>
              <a:rPr lang="en-US" sz="3100" i="1" smtClean="0">
                <a:solidFill>
                  <a:schemeClr val="accent2"/>
                </a:solidFill>
              </a:rPr>
              <a:t>structure.</a:t>
            </a:r>
            <a:endParaRPr lang="en-US" sz="3900" smtClean="0">
              <a:solidFill>
                <a:schemeClr val="accent2"/>
              </a:solidFill>
            </a:endParaRPr>
          </a:p>
        </p:txBody>
      </p:sp>
      <p:sp>
        <p:nvSpPr>
          <p:cNvPr id="379907" name="Rectangle 3"/>
          <p:cNvSpPr>
            <a:spLocks noGrp="1" noChangeArrowheads="1"/>
          </p:cNvSpPr>
          <p:nvPr>
            <p:ph type="body" idx="1"/>
          </p:nvPr>
        </p:nvSpPr>
        <p:spPr>
          <a:xfrm>
            <a:off x="685800" y="1523999"/>
            <a:ext cx="7772400" cy="4333561"/>
          </a:xfrm>
        </p:spPr>
        <p:txBody>
          <a:bodyPr>
            <a:normAutofit fontScale="92500" lnSpcReduction="10000"/>
          </a:bodyPr>
          <a:lstStyle/>
          <a:p>
            <a:pPr lvl="1" eaLnBrk="1" hangingPunct="1">
              <a:lnSpc>
                <a:spcPct val="90000"/>
              </a:lnSpc>
              <a:defRPr/>
            </a:pPr>
            <a:r>
              <a:rPr lang="en-US" sz="2000" dirty="0" smtClean="0">
                <a:solidFill>
                  <a:schemeClr val="accent2"/>
                </a:solidFill>
              </a:rPr>
              <a:t>No Admixture</a:t>
            </a:r>
            <a:r>
              <a:rPr lang="en-US" sz="2000" dirty="0" smtClean="0"/>
              <a:t>: each individual is derived completely from a single subpopulation</a:t>
            </a:r>
          </a:p>
          <a:p>
            <a:pPr lvl="1" eaLnBrk="1" hangingPunct="1">
              <a:lnSpc>
                <a:spcPct val="90000"/>
              </a:lnSpc>
              <a:defRPr/>
            </a:pPr>
            <a:endParaRPr lang="en-US" sz="2000" dirty="0" smtClean="0"/>
          </a:p>
          <a:p>
            <a:pPr lvl="1" eaLnBrk="1" hangingPunct="1">
              <a:lnSpc>
                <a:spcPct val="90000"/>
              </a:lnSpc>
              <a:defRPr/>
            </a:pPr>
            <a:r>
              <a:rPr lang="en-US" sz="2000" dirty="0" smtClean="0">
                <a:solidFill>
                  <a:schemeClr val="accent2"/>
                </a:solidFill>
              </a:rPr>
              <a:t>Admixture</a:t>
            </a:r>
            <a:r>
              <a:rPr lang="en-US" sz="2000" dirty="0" smtClean="0"/>
              <a:t>: individuals may have mixed ancestry: some fraction </a:t>
            </a:r>
            <a:r>
              <a:rPr lang="en-US" sz="2200" i="1" dirty="0" err="1" smtClean="0"/>
              <a:t>q</a:t>
            </a:r>
            <a:r>
              <a:rPr lang="en-US" sz="2200" i="1" baseline="-25000" dirty="0" err="1" smtClean="0"/>
              <a:t>k</a:t>
            </a:r>
            <a:r>
              <a:rPr lang="en-US" sz="2000" dirty="0" smtClean="0"/>
              <a:t> of the genome of individual </a:t>
            </a:r>
            <a:r>
              <a:rPr lang="en-US" sz="2000" i="1" dirty="0" err="1" smtClean="0"/>
              <a:t>i</a:t>
            </a:r>
            <a:r>
              <a:rPr lang="en-US" sz="2000" dirty="0" smtClean="0"/>
              <a:t> is derived from subpopulation </a:t>
            </a:r>
            <a:r>
              <a:rPr lang="en-US" sz="2000" i="1" dirty="0" smtClean="0"/>
              <a:t>k</a:t>
            </a:r>
            <a:r>
              <a:rPr lang="en-US" sz="2000" dirty="0" smtClean="0"/>
              <a:t>.  </a:t>
            </a:r>
          </a:p>
          <a:p>
            <a:pPr lvl="1" eaLnBrk="1" hangingPunct="1">
              <a:lnSpc>
                <a:spcPct val="90000"/>
              </a:lnSpc>
              <a:defRPr/>
            </a:pPr>
            <a:endParaRPr lang="en-US" sz="2000" dirty="0" smtClean="0"/>
          </a:p>
          <a:p>
            <a:pPr lvl="1" eaLnBrk="1" hangingPunct="1">
              <a:lnSpc>
                <a:spcPct val="90000"/>
              </a:lnSpc>
              <a:defRPr/>
            </a:pPr>
            <a:endParaRPr lang="en-US" sz="2000" dirty="0" smtClean="0"/>
          </a:p>
          <a:p>
            <a:pPr lvl="1" eaLnBrk="1" hangingPunct="1">
              <a:lnSpc>
                <a:spcPct val="90000"/>
              </a:lnSpc>
              <a:defRPr/>
            </a:pPr>
            <a:endParaRPr lang="en-US" sz="2000" dirty="0" smtClean="0"/>
          </a:p>
          <a:p>
            <a:pPr lvl="1" eaLnBrk="1" hangingPunct="1">
              <a:lnSpc>
                <a:spcPct val="90000"/>
              </a:lnSpc>
              <a:defRPr/>
            </a:pPr>
            <a:endParaRPr lang="en-US" sz="2000" dirty="0" smtClean="0"/>
          </a:p>
          <a:p>
            <a:pPr lvl="1" eaLnBrk="1" hangingPunct="1">
              <a:lnSpc>
                <a:spcPct val="90000"/>
              </a:lnSpc>
              <a:defRPr/>
            </a:pPr>
            <a:endParaRPr lang="en-US" sz="2000" dirty="0" smtClean="0"/>
          </a:p>
          <a:p>
            <a:pPr lvl="1" eaLnBrk="1" hangingPunct="1">
              <a:lnSpc>
                <a:spcPct val="90000"/>
              </a:lnSpc>
              <a:buFontTx/>
              <a:buNone/>
              <a:defRPr/>
            </a:pPr>
            <a:r>
              <a:rPr lang="en-US" sz="2000" dirty="0" smtClean="0"/>
              <a:t>	</a:t>
            </a:r>
          </a:p>
          <a:p>
            <a:pPr lvl="1" eaLnBrk="1" hangingPunct="1">
              <a:lnSpc>
                <a:spcPct val="90000"/>
              </a:lnSpc>
              <a:buFontTx/>
              <a:buNone/>
              <a:defRPr/>
            </a:pPr>
            <a:endParaRPr lang="en-US" sz="2000" dirty="0" smtClean="0"/>
          </a:p>
          <a:p>
            <a:pPr lvl="1" eaLnBrk="1" hangingPunct="1">
              <a:lnSpc>
                <a:spcPct val="90000"/>
              </a:lnSpc>
              <a:buFontTx/>
              <a:buNone/>
              <a:defRPr/>
            </a:pPr>
            <a:r>
              <a:rPr lang="en-US" sz="2000" dirty="0" smtClean="0"/>
              <a:t>The </a:t>
            </a:r>
            <a:r>
              <a:rPr lang="en-US" sz="2000" dirty="0" smtClean="0"/>
              <a:t>admixture model allows for hybrids; in addition it is more flexible and often provides a better fit for complicated structure, and we use it as the default.</a:t>
            </a:r>
          </a:p>
        </p:txBody>
      </p:sp>
      <p:sp>
        <p:nvSpPr>
          <p:cNvPr id="379908" name="Oval 4"/>
          <p:cNvSpPr>
            <a:spLocks noChangeArrowheads="1"/>
          </p:cNvSpPr>
          <p:nvPr/>
        </p:nvSpPr>
        <p:spPr bwMode="auto">
          <a:xfrm>
            <a:off x="3265488" y="3026013"/>
            <a:ext cx="4114800" cy="1676400"/>
          </a:xfrm>
          <a:prstGeom prst="ellipse">
            <a:avLst/>
          </a:prstGeom>
          <a:noFill/>
          <a:ln w="28575">
            <a:solidFill>
              <a:schemeClr val="hlink"/>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09" name="Rectangle 5"/>
          <p:cNvSpPr>
            <a:spLocks noChangeArrowheads="1"/>
          </p:cNvSpPr>
          <p:nvPr/>
        </p:nvSpPr>
        <p:spPr bwMode="auto">
          <a:xfrm>
            <a:off x="4027488" y="3864213"/>
            <a:ext cx="2286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0" name="Rectangle 6"/>
          <p:cNvSpPr>
            <a:spLocks noChangeArrowheads="1"/>
          </p:cNvSpPr>
          <p:nvPr/>
        </p:nvSpPr>
        <p:spPr bwMode="auto">
          <a:xfrm>
            <a:off x="4103688" y="3407013"/>
            <a:ext cx="228600" cy="228600"/>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1" name="Rectangle 7"/>
          <p:cNvSpPr>
            <a:spLocks noChangeArrowheads="1"/>
          </p:cNvSpPr>
          <p:nvPr/>
        </p:nvSpPr>
        <p:spPr bwMode="auto">
          <a:xfrm>
            <a:off x="4560888" y="3559413"/>
            <a:ext cx="228600" cy="228600"/>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2" name="Rectangle 8"/>
          <p:cNvSpPr>
            <a:spLocks noChangeArrowheads="1"/>
          </p:cNvSpPr>
          <p:nvPr/>
        </p:nvSpPr>
        <p:spPr bwMode="auto">
          <a:xfrm>
            <a:off x="5094288" y="3711813"/>
            <a:ext cx="228600" cy="2286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3" name="Rectangle 9"/>
          <p:cNvSpPr>
            <a:spLocks noChangeArrowheads="1"/>
          </p:cNvSpPr>
          <p:nvPr/>
        </p:nvSpPr>
        <p:spPr bwMode="auto">
          <a:xfrm>
            <a:off x="5703888" y="4092813"/>
            <a:ext cx="228600" cy="2286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4" name="Rectangle 10"/>
          <p:cNvSpPr>
            <a:spLocks noChangeArrowheads="1"/>
          </p:cNvSpPr>
          <p:nvPr/>
        </p:nvSpPr>
        <p:spPr bwMode="auto">
          <a:xfrm>
            <a:off x="5551488" y="3407013"/>
            <a:ext cx="2286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5" name="Rectangle 11"/>
          <p:cNvSpPr>
            <a:spLocks noChangeArrowheads="1"/>
          </p:cNvSpPr>
          <p:nvPr/>
        </p:nvSpPr>
        <p:spPr bwMode="auto">
          <a:xfrm>
            <a:off x="5018088" y="4092813"/>
            <a:ext cx="2286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6" name="Rectangle 12"/>
          <p:cNvSpPr>
            <a:spLocks noChangeArrowheads="1"/>
          </p:cNvSpPr>
          <p:nvPr/>
        </p:nvSpPr>
        <p:spPr bwMode="auto">
          <a:xfrm>
            <a:off x="6084888" y="3788013"/>
            <a:ext cx="228600" cy="228600"/>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7" name="Rectangle 13"/>
          <p:cNvSpPr>
            <a:spLocks noChangeArrowheads="1"/>
          </p:cNvSpPr>
          <p:nvPr/>
        </p:nvSpPr>
        <p:spPr bwMode="auto">
          <a:xfrm>
            <a:off x="6465888" y="4016613"/>
            <a:ext cx="228600" cy="2286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8" name="Rectangle 14"/>
          <p:cNvSpPr>
            <a:spLocks noChangeArrowheads="1"/>
          </p:cNvSpPr>
          <p:nvPr/>
        </p:nvSpPr>
        <p:spPr bwMode="auto">
          <a:xfrm>
            <a:off x="6084888" y="3407013"/>
            <a:ext cx="228600" cy="2286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19" name="Rectangle 15"/>
          <p:cNvSpPr>
            <a:spLocks noChangeArrowheads="1"/>
          </p:cNvSpPr>
          <p:nvPr/>
        </p:nvSpPr>
        <p:spPr bwMode="auto">
          <a:xfrm>
            <a:off x="4865688" y="3254613"/>
            <a:ext cx="2286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0" name="Rectangle 16"/>
          <p:cNvSpPr>
            <a:spLocks noChangeArrowheads="1"/>
          </p:cNvSpPr>
          <p:nvPr/>
        </p:nvSpPr>
        <p:spPr bwMode="auto">
          <a:xfrm>
            <a:off x="4560888" y="4169013"/>
            <a:ext cx="228600" cy="2286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1" name="Rectangle 17"/>
          <p:cNvSpPr>
            <a:spLocks noChangeArrowheads="1"/>
          </p:cNvSpPr>
          <p:nvPr/>
        </p:nvSpPr>
        <p:spPr bwMode="auto">
          <a:xfrm>
            <a:off x="3570288" y="3711813"/>
            <a:ext cx="2286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2" name="Rectangle 18"/>
          <p:cNvSpPr>
            <a:spLocks noChangeArrowheads="1"/>
          </p:cNvSpPr>
          <p:nvPr/>
        </p:nvSpPr>
        <p:spPr bwMode="auto">
          <a:xfrm>
            <a:off x="5018088" y="3254613"/>
            <a:ext cx="762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3" name="Rectangle 19"/>
          <p:cNvSpPr>
            <a:spLocks noChangeArrowheads="1"/>
          </p:cNvSpPr>
          <p:nvPr/>
        </p:nvSpPr>
        <p:spPr bwMode="auto">
          <a:xfrm>
            <a:off x="5703888" y="3407013"/>
            <a:ext cx="762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4" name="Rectangle 20"/>
          <p:cNvSpPr>
            <a:spLocks noChangeArrowheads="1"/>
          </p:cNvSpPr>
          <p:nvPr/>
        </p:nvSpPr>
        <p:spPr bwMode="auto">
          <a:xfrm>
            <a:off x="4637088" y="3559413"/>
            <a:ext cx="152400" cy="2286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5" name="Rectangle 21"/>
          <p:cNvSpPr>
            <a:spLocks noChangeArrowheads="1"/>
          </p:cNvSpPr>
          <p:nvPr/>
        </p:nvSpPr>
        <p:spPr bwMode="auto">
          <a:xfrm>
            <a:off x="4179888" y="3407013"/>
            <a:ext cx="76200" cy="2286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6" name="Rectangle 22"/>
          <p:cNvSpPr>
            <a:spLocks noChangeArrowheads="1"/>
          </p:cNvSpPr>
          <p:nvPr/>
        </p:nvSpPr>
        <p:spPr bwMode="auto">
          <a:xfrm>
            <a:off x="6161088" y="3407013"/>
            <a:ext cx="152400" cy="228600"/>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7" name="Rectangle 23"/>
          <p:cNvSpPr>
            <a:spLocks noChangeArrowheads="1"/>
          </p:cNvSpPr>
          <p:nvPr/>
        </p:nvSpPr>
        <p:spPr bwMode="auto">
          <a:xfrm>
            <a:off x="4713288" y="4169013"/>
            <a:ext cx="762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8" name="Rectangle 24"/>
          <p:cNvSpPr>
            <a:spLocks noChangeArrowheads="1"/>
          </p:cNvSpPr>
          <p:nvPr/>
        </p:nvSpPr>
        <p:spPr bwMode="auto">
          <a:xfrm>
            <a:off x="5856288" y="4092813"/>
            <a:ext cx="76200" cy="228600"/>
          </a:xfrm>
          <a:prstGeom prst="rect">
            <a:avLst/>
          </a:prstGeom>
          <a:solidFill>
            <a:srgbClr val="CCFFFF"/>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29" name="Rectangle 25"/>
          <p:cNvSpPr>
            <a:spLocks noChangeArrowheads="1"/>
          </p:cNvSpPr>
          <p:nvPr/>
        </p:nvSpPr>
        <p:spPr bwMode="auto">
          <a:xfrm>
            <a:off x="5246688" y="3711813"/>
            <a:ext cx="76200" cy="228600"/>
          </a:xfrm>
          <a:prstGeom prst="rect">
            <a:avLst/>
          </a:prstGeom>
          <a:solidFill>
            <a:srgbClr val="00CC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79930" name="Line 26"/>
          <p:cNvSpPr>
            <a:spLocks noChangeShapeType="1"/>
          </p:cNvSpPr>
          <p:nvPr/>
        </p:nvSpPr>
        <p:spPr bwMode="auto">
          <a:xfrm>
            <a:off x="971550" y="1341438"/>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0" name="Rectangle 19"/>
          <p:cNvSpPr>
            <a:spLocks noChangeArrowheads="1"/>
          </p:cNvSpPr>
          <p:nvPr/>
        </p:nvSpPr>
        <p:spPr bwMode="auto">
          <a:xfrm>
            <a:off x="5715000" y="4100750"/>
            <a:ext cx="1524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1" name="Rectangle 19"/>
          <p:cNvSpPr>
            <a:spLocks noChangeArrowheads="1"/>
          </p:cNvSpPr>
          <p:nvPr/>
        </p:nvSpPr>
        <p:spPr bwMode="auto">
          <a:xfrm>
            <a:off x="5105400" y="3719750"/>
            <a:ext cx="1524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2" name="Rectangle 19"/>
          <p:cNvSpPr>
            <a:spLocks noChangeArrowheads="1"/>
          </p:cNvSpPr>
          <p:nvPr/>
        </p:nvSpPr>
        <p:spPr bwMode="auto">
          <a:xfrm>
            <a:off x="4572000" y="4176950"/>
            <a:ext cx="152400" cy="228600"/>
          </a:xfrm>
          <a:prstGeom prst="rect">
            <a:avLst/>
          </a:prstGeom>
          <a:solidFill>
            <a:srgbClr val="FF0000"/>
          </a:solidFill>
          <a:ln w="12700">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413115359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xfrm>
            <a:off x="609600" y="-152400"/>
            <a:ext cx="7315200" cy="1143000"/>
          </a:xfrm>
        </p:spPr>
        <p:txBody>
          <a:bodyPr/>
          <a:lstStyle/>
          <a:p>
            <a:pPr eaLnBrk="1" hangingPunct="1">
              <a:defRPr/>
            </a:pPr>
            <a:r>
              <a:rPr lang="en-US" smtClean="0">
                <a:solidFill>
                  <a:schemeClr val="accent2"/>
                </a:solidFill>
              </a:rPr>
              <a:t>Example: Taita Thrush data*</a:t>
            </a:r>
          </a:p>
        </p:txBody>
      </p:sp>
      <p:sp>
        <p:nvSpPr>
          <p:cNvPr id="542723" name="Rectangle 3"/>
          <p:cNvSpPr>
            <a:spLocks noGrp="1" noChangeArrowheads="1"/>
          </p:cNvSpPr>
          <p:nvPr>
            <p:ph type="body" idx="1"/>
          </p:nvPr>
        </p:nvSpPr>
        <p:spPr>
          <a:xfrm>
            <a:off x="533400" y="1219200"/>
            <a:ext cx="7710488" cy="5233988"/>
          </a:xfrm>
        </p:spPr>
        <p:txBody>
          <a:bodyPr>
            <a:normAutofit/>
          </a:bodyPr>
          <a:lstStyle/>
          <a:p>
            <a:pPr lvl="1" eaLnBrk="1" hangingPunct="1">
              <a:lnSpc>
                <a:spcPct val="90000"/>
              </a:lnSpc>
              <a:defRPr/>
            </a:pPr>
            <a:r>
              <a:rPr lang="en-US" sz="2400" dirty="0" smtClean="0"/>
              <a:t>three main sampling locations in Kenya </a:t>
            </a:r>
          </a:p>
          <a:p>
            <a:pPr lvl="1" eaLnBrk="1" hangingPunct="1">
              <a:lnSpc>
                <a:spcPct val="90000"/>
              </a:lnSpc>
              <a:defRPr/>
            </a:pPr>
            <a:r>
              <a:rPr lang="en-US" sz="2400" dirty="0" smtClean="0"/>
              <a:t>low migration rates (radio-tagging study)</a:t>
            </a:r>
          </a:p>
          <a:p>
            <a:pPr lvl="1" eaLnBrk="1" hangingPunct="1">
              <a:lnSpc>
                <a:spcPct val="90000"/>
              </a:lnSpc>
              <a:defRPr/>
            </a:pPr>
            <a:r>
              <a:rPr lang="en-US" sz="2400" dirty="0" smtClean="0"/>
              <a:t>155 individuals, genotyped at 7 microsatellite loci</a:t>
            </a:r>
          </a:p>
          <a:p>
            <a:pPr lvl="1" eaLnBrk="1" hangingPunct="1">
              <a:lnSpc>
                <a:spcPct val="90000"/>
              </a:lnSpc>
              <a:defRPr/>
            </a:pPr>
            <a:endParaRPr lang="en-US" sz="2400" dirty="0" smtClean="0"/>
          </a:p>
          <a:p>
            <a:pPr lvl="1" eaLnBrk="1" hangingPunct="1">
              <a:lnSpc>
                <a:spcPct val="90000"/>
              </a:lnSpc>
              <a:defRPr/>
            </a:pPr>
            <a:endParaRPr lang="en-US" sz="2400" dirty="0" smtClean="0"/>
          </a:p>
          <a:p>
            <a:pPr lvl="1" eaLnBrk="1" hangingPunct="1">
              <a:lnSpc>
                <a:spcPct val="90000"/>
              </a:lnSpc>
              <a:defRPr/>
            </a:pPr>
            <a:endParaRPr lang="en-US" sz="2400" dirty="0" smtClean="0"/>
          </a:p>
          <a:p>
            <a:pPr lvl="1" eaLnBrk="1" hangingPunct="1">
              <a:lnSpc>
                <a:spcPct val="90000"/>
              </a:lnSpc>
              <a:defRPr/>
            </a:pPr>
            <a:endParaRPr lang="en-US" sz="2400" dirty="0" smtClean="0"/>
          </a:p>
          <a:p>
            <a:pPr lvl="1" eaLnBrk="1" hangingPunct="1">
              <a:lnSpc>
                <a:spcPct val="90000"/>
              </a:lnSpc>
              <a:defRPr/>
            </a:pPr>
            <a:endParaRPr lang="en-US" sz="2400" dirty="0" smtClean="0"/>
          </a:p>
          <a:p>
            <a:pPr lvl="1" eaLnBrk="1" hangingPunct="1">
              <a:lnSpc>
                <a:spcPct val="90000"/>
              </a:lnSpc>
              <a:defRPr/>
            </a:pPr>
            <a:endParaRPr lang="en-US" sz="2400" dirty="0" smtClean="0"/>
          </a:p>
          <a:p>
            <a:pPr lvl="1" eaLnBrk="1" hangingPunct="1">
              <a:lnSpc>
                <a:spcPct val="90000"/>
              </a:lnSpc>
              <a:defRPr/>
            </a:pPr>
            <a:endParaRPr lang="en-US" sz="2400" dirty="0" smtClean="0"/>
          </a:p>
          <a:p>
            <a:pPr algn="r" eaLnBrk="1" hangingPunct="1">
              <a:lnSpc>
                <a:spcPct val="90000"/>
              </a:lnSpc>
              <a:defRPr/>
            </a:pPr>
            <a:endParaRPr lang="en-US" sz="2000" dirty="0" smtClean="0"/>
          </a:p>
          <a:p>
            <a:pPr algn="r" eaLnBrk="1" hangingPunct="1">
              <a:lnSpc>
                <a:spcPct val="90000"/>
              </a:lnSpc>
              <a:buFontTx/>
              <a:buNone/>
              <a:defRPr/>
            </a:pPr>
            <a:endParaRPr lang="en-US" sz="2000" dirty="0" smtClean="0"/>
          </a:p>
          <a:p>
            <a:pPr lvl="1" eaLnBrk="1" hangingPunct="1">
              <a:lnSpc>
                <a:spcPct val="90000"/>
              </a:lnSpc>
              <a:defRPr/>
            </a:pPr>
            <a:endParaRPr lang="en-US" dirty="0" smtClean="0"/>
          </a:p>
        </p:txBody>
      </p:sp>
      <p:pic>
        <p:nvPicPr>
          <p:cNvPr id="29699" name="Picture 4" descr="taitathru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47577"/>
            <a:ext cx="38862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92764" y="6308276"/>
            <a:ext cx="3283898" cy="289823"/>
          </a:xfrm>
          <a:prstGeom prst="rect">
            <a:avLst/>
          </a:prstGeom>
          <a:noFill/>
        </p:spPr>
        <p:txBody>
          <a:bodyPr wrap="square" rtlCol="0">
            <a:spAutoFit/>
          </a:bodyPr>
          <a:lstStyle/>
          <a:p>
            <a:pPr algn="r">
              <a:lnSpc>
                <a:spcPct val="90000"/>
              </a:lnSpc>
              <a:defRPr/>
            </a:pPr>
            <a:r>
              <a:rPr lang="en-US" sz="1400" dirty="0"/>
              <a:t>*Data from Peter </a:t>
            </a:r>
            <a:r>
              <a:rPr lang="en-US" sz="1400" dirty="0" err="1"/>
              <a:t>Galbusera</a:t>
            </a:r>
            <a:r>
              <a:rPr lang="en-US" sz="1400" dirty="0"/>
              <a:t> et </a:t>
            </a:r>
            <a:r>
              <a:rPr lang="en-US" sz="1400" dirty="0" smtClean="0"/>
              <a:t>al (</a:t>
            </a:r>
            <a:r>
              <a:rPr lang="en-US" sz="1400" dirty="0"/>
              <a:t>2000</a:t>
            </a:r>
            <a:r>
              <a:rPr lang="en-US" sz="1400" dirty="0" smtClean="0"/>
              <a:t>)</a:t>
            </a:r>
            <a:endParaRPr lang="en-US" sz="1400" dirty="0"/>
          </a:p>
        </p:txBody>
      </p:sp>
    </p:spTree>
    <p:extLst>
      <p:ext uri="{BB962C8B-B14F-4D97-AF65-F5344CB8AC3E}">
        <p14:creationId xmlns:p14="http://schemas.microsoft.com/office/powerpoint/2010/main" val="24668663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7410" name="Rectangle 2"/>
          <p:cNvSpPr>
            <a:spLocks noGrp="1" noChangeArrowheads="1"/>
          </p:cNvSpPr>
          <p:nvPr>
            <p:ph type="title"/>
          </p:nvPr>
        </p:nvSpPr>
        <p:spPr/>
        <p:txBody>
          <a:bodyPr>
            <a:normAutofit fontScale="90000"/>
          </a:bodyPr>
          <a:lstStyle/>
          <a:p>
            <a:endParaRPr lang="en-US" dirty="0"/>
          </a:p>
        </p:txBody>
      </p:sp>
      <p:pic>
        <p:nvPicPr>
          <p:cNvPr id="1937412" name="Picture 4" descr="hazara"/>
          <p:cNvPicPr>
            <a:picLocks noChangeAspect="1" noChangeArrowheads="1"/>
          </p:cNvPicPr>
          <p:nvPr/>
        </p:nvPicPr>
        <p:blipFill>
          <a:blip r:embed="rId3"/>
          <a:srcRect/>
          <a:stretch>
            <a:fillRect/>
          </a:stretch>
        </p:blipFill>
        <p:spPr bwMode="auto">
          <a:xfrm>
            <a:off x="4419600" y="-63500"/>
            <a:ext cx="5486400" cy="3416300"/>
          </a:xfrm>
          <a:prstGeom prst="rect">
            <a:avLst/>
          </a:prstGeom>
          <a:noFill/>
        </p:spPr>
      </p:pic>
      <p:pic>
        <p:nvPicPr>
          <p:cNvPr id="1937413" name="Picture 5" descr="mozabite"/>
          <p:cNvPicPr>
            <a:picLocks noChangeAspect="1" noChangeArrowheads="1"/>
          </p:cNvPicPr>
          <p:nvPr/>
        </p:nvPicPr>
        <p:blipFill>
          <a:blip r:embed="rId4"/>
          <a:srcRect/>
          <a:stretch>
            <a:fillRect/>
          </a:stretch>
        </p:blipFill>
        <p:spPr bwMode="auto">
          <a:xfrm>
            <a:off x="4343399" y="3307754"/>
            <a:ext cx="5181601" cy="3626446"/>
          </a:xfrm>
          <a:prstGeom prst="rect">
            <a:avLst/>
          </a:prstGeom>
          <a:noFill/>
        </p:spPr>
      </p:pic>
      <p:pic>
        <p:nvPicPr>
          <p:cNvPr id="1937416" name="Picture 8" descr="khoisan3"/>
          <p:cNvPicPr>
            <a:picLocks noGrp="1" noChangeAspect="1" noChangeArrowheads="1"/>
          </p:cNvPicPr>
          <p:nvPr>
            <p:ph type="body" idx="1"/>
          </p:nvPr>
        </p:nvPicPr>
        <p:blipFill>
          <a:blip r:embed="rId5"/>
          <a:srcRect/>
          <a:stretch>
            <a:fillRect/>
          </a:stretch>
        </p:blipFill>
        <p:spPr>
          <a:xfrm>
            <a:off x="0" y="3200400"/>
            <a:ext cx="2676525" cy="3962400"/>
          </a:xfrm>
          <a:ln/>
        </p:spPr>
      </p:pic>
      <p:pic>
        <p:nvPicPr>
          <p:cNvPr id="1937411" name="Picture 3"/>
          <p:cNvPicPr>
            <a:picLocks noChangeAspect="1" noChangeArrowheads="1"/>
          </p:cNvPicPr>
          <p:nvPr/>
        </p:nvPicPr>
        <p:blipFill>
          <a:blip r:embed="rId6"/>
          <a:srcRect t="9666" r="16140" b="14498"/>
          <a:stretch>
            <a:fillRect/>
          </a:stretch>
        </p:blipFill>
        <p:spPr bwMode="auto">
          <a:xfrm>
            <a:off x="0" y="-185104"/>
            <a:ext cx="4419600" cy="3080524"/>
          </a:xfrm>
          <a:prstGeom prst="rect">
            <a:avLst/>
          </a:prstGeom>
          <a:noFill/>
          <a:ln w="12700">
            <a:noFill/>
            <a:miter lim="800000"/>
            <a:headEnd/>
            <a:tailEnd/>
          </a:ln>
          <a:effectLst/>
        </p:spPr>
      </p:pic>
      <p:pic>
        <p:nvPicPr>
          <p:cNvPr id="12" name="Picture 11"/>
          <p:cNvPicPr>
            <a:picLocks noChangeAspect="1"/>
          </p:cNvPicPr>
          <p:nvPr/>
        </p:nvPicPr>
        <p:blipFill>
          <a:blip r:embed="rId7"/>
          <a:srcRect t="21600" r="23939" b="11520"/>
          <a:stretch>
            <a:fillRect/>
          </a:stretch>
        </p:blipFill>
        <p:spPr>
          <a:xfrm>
            <a:off x="3030643" y="1734492"/>
            <a:ext cx="2455757" cy="2761308"/>
          </a:xfrm>
          <a:prstGeom prst="rect">
            <a:avLst/>
          </a:prstGeom>
        </p:spPr>
      </p:pic>
      <p:pic>
        <p:nvPicPr>
          <p:cNvPr id="10" name="Picture 9"/>
          <p:cNvPicPr>
            <a:picLocks noChangeAspect="1"/>
          </p:cNvPicPr>
          <p:nvPr/>
        </p:nvPicPr>
        <p:blipFill>
          <a:blip r:embed="rId8"/>
          <a:stretch>
            <a:fillRect/>
          </a:stretch>
        </p:blipFill>
        <p:spPr>
          <a:xfrm>
            <a:off x="2590800" y="4191000"/>
            <a:ext cx="2819400" cy="2819400"/>
          </a:xfrm>
          <a:prstGeom prst="rect">
            <a:avLst/>
          </a:prstGeom>
        </p:spPr>
      </p:pic>
      <p:pic>
        <p:nvPicPr>
          <p:cNvPr id="2" name="Picture 1"/>
          <p:cNvPicPr>
            <a:picLocks noChangeAspect="1"/>
          </p:cNvPicPr>
          <p:nvPr/>
        </p:nvPicPr>
        <p:blipFill rotWithShape="1">
          <a:blip r:embed="rId9"/>
          <a:srcRect l="5852" t="9599" r="6380" b="-114"/>
          <a:stretch/>
        </p:blipFill>
        <p:spPr>
          <a:xfrm>
            <a:off x="-229811" y="2294466"/>
            <a:ext cx="3410859" cy="2201334"/>
          </a:xfrm>
          <a:prstGeom prst="rect">
            <a:avLst/>
          </a:prstGeom>
        </p:spPr>
      </p:pic>
      <p:pic>
        <p:nvPicPr>
          <p:cNvPr id="11" name="Picture 10"/>
          <p:cNvPicPr>
            <a:picLocks noChangeAspect="1"/>
          </p:cNvPicPr>
          <p:nvPr/>
        </p:nvPicPr>
        <p:blipFill>
          <a:blip r:embed="rId10"/>
          <a:stretch>
            <a:fillRect/>
          </a:stretch>
        </p:blipFill>
        <p:spPr>
          <a:xfrm>
            <a:off x="7543800" y="2667000"/>
            <a:ext cx="1755446" cy="1778000"/>
          </a:xfrm>
          <a:prstGeom prst="rect">
            <a:avLst/>
          </a:prstGeom>
        </p:spPr>
      </p:pic>
    </p:spTree>
    <p:extLst>
      <p:ext uri="{BB962C8B-B14F-4D97-AF65-F5344CB8AC3E}">
        <p14:creationId xmlns:p14="http://schemas.microsoft.com/office/powerpoint/2010/main" val="12942850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609600" y="-304800"/>
            <a:ext cx="7543800" cy="1143000"/>
          </a:xfrm>
        </p:spPr>
        <p:txBody>
          <a:bodyPr/>
          <a:lstStyle/>
          <a:p>
            <a:pPr eaLnBrk="1" hangingPunct="1">
              <a:defRPr/>
            </a:pPr>
            <a:r>
              <a:rPr lang="en-US" sz="3200" smtClean="0">
                <a:solidFill>
                  <a:schemeClr val="accent2"/>
                </a:solidFill>
              </a:rPr>
              <a:t>Neighbor-joining tree of the thrush data</a:t>
            </a:r>
            <a:endParaRPr lang="en-US" sz="4000" smtClean="0">
              <a:solidFill>
                <a:schemeClr val="accent2"/>
              </a:solidFill>
            </a:endParaRPr>
          </a:p>
        </p:txBody>
      </p:sp>
      <p:pic>
        <p:nvPicPr>
          <p:cNvPr id="31746" name="Picture 3" descr="neig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0"/>
            <a:ext cx="4941888" cy="5743575"/>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43748" name="Oval 4"/>
          <p:cNvSpPr>
            <a:spLocks noChangeArrowheads="1"/>
          </p:cNvSpPr>
          <p:nvPr/>
        </p:nvSpPr>
        <p:spPr bwMode="auto">
          <a:xfrm>
            <a:off x="2286000" y="3429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49" name="Oval 5"/>
          <p:cNvSpPr>
            <a:spLocks noChangeArrowheads="1"/>
          </p:cNvSpPr>
          <p:nvPr/>
        </p:nvSpPr>
        <p:spPr bwMode="auto">
          <a:xfrm>
            <a:off x="2590800" y="3581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0" name="Oval 6"/>
          <p:cNvSpPr>
            <a:spLocks noChangeArrowheads="1"/>
          </p:cNvSpPr>
          <p:nvPr/>
        </p:nvSpPr>
        <p:spPr bwMode="auto">
          <a:xfrm>
            <a:off x="2514600" y="3657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1" name="Oval 7"/>
          <p:cNvSpPr>
            <a:spLocks noChangeArrowheads="1"/>
          </p:cNvSpPr>
          <p:nvPr/>
        </p:nvSpPr>
        <p:spPr bwMode="auto">
          <a:xfrm>
            <a:off x="3200400" y="3810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2" name="Oval 8"/>
          <p:cNvSpPr>
            <a:spLocks noChangeArrowheads="1"/>
          </p:cNvSpPr>
          <p:nvPr/>
        </p:nvSpPr>
        <p:spPr bwMode="auto">
          <a:xfrm>
            <a:off x="2743200" y="4191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3" name="Oval 9"/>
          <p:cNvSpPr>
            <a:spLocks noChangeArrowheads="1"/>
          </p:cNvSpPr>
          <p:nvPr/>
        </p:nvSpPr>
        <p:spPr bwMode="auto">
          <a:xfrm>
            <a:off x="3276600" y="3886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4" name="Oval 10"/>
          <p:cNvSpPr>
            <a:spLocks noChangeArrowheads="1"/>
          </p:cNvSpPr>
          <p:nvPr/>
        </p:nvSpPr>
        <p:spPr bwMode="auto">
          <a:xfrm>
            <a:off x="2514600" y="3733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5" name="Oval 11"/>
          <p:cNvSpPr>
            <a:spLocks noChangeArrowheads="1"/>
          </p:cNvSpPr>
          <p:nvPr/>
        </p:nvSpPr>
        <p:spPr bwMode="auto">
          <a:xfrm>
            <a:off x="2362200" y="3810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6" name="Oval 12"/>
          <p:cNvSpPr>
            <a:spLocks noChangeArrowheads="1"/>
          </p:cNvSpPr>
          <p:nvPr/>
        </p:nvSpPr>
        <p:spPr bwMode="auto">
          <a:xfrm>
            <a:off x="2362200" y="3886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7" name="Oval 13"/>
          <p:cNvSpPr>
            <a:spLocks noChangeArrowheads="1"/>
          </p:cNvSpPr>
          <p:nvPr/>
        </p:nvSpPr>
        <p:spPr bwMode="auto">
          <a:xfrm>
            <a:off x="2819400" y="3962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8" name="Oval 14"/>
          <p:cNvSpPr>
            <a:spLocks noChangeArrowheads="1"/>
          </p:cNvSpPr>
          <p:nvPr/>
        </p:nvSpPr>
        <p:spPr bwMode="auto">
          <a:xfrm>
            <a:off x="2438400" y="4267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59" name="Oval 15"/>
          <p:cNvSpPr>
            <a:spLocks noChangeArrowheads="1"/>
          </p:cNvSpPr>
          <p:nvPr/>
        </p:nvSpPr>
        <p:spPr bwMode="auto">
          <a:xfrm>
            <a:off x="3124200" y="4114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0" name="Oval 16"/>
          <p:cNvSpPr>
            <a:spLocks noChangeArrowheads="1"/>
          </p:cNvSpPr>
          <p:nvPr/>
        </p:nvSpPr>
        <p:spPr bwMode="auto">
          <a:xfrm>
            <a:off x="2819400" y="4495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1" name="Oval 17"/>
          <p:cNvSpPr>
            <a:spLocks noChangeArrowheads="1"/>
          </p:cNvSpPr>
          <p:nvPr/>
        </p:nvSpPr>
        <p:spPr bwMode="auto">
          <a:xfrm>
            <a:off x="3048000" y="4419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2" name="Oval 18"/>
          <p:cNvSpPr>
            <a:spLocks noChangeArrowheads="1"/>
          </p:cNvSpPr>
          <p:nvPr/>
        </p:nvSpPr>
        <p:spPr bwMode="auto">
          <a:xfrm>
            <a:off x="2743200" y="3962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3" name="Oval 19"/>
          <p:cNvSpPr>
            <a:spLocks noChangeArrowheads="1"/>
          </p:cNvSpPr>
          <p:nvPr/>
        </p:nvSpPr>
        <p:spPr bwMode="auto">
          <a:xfrm>
            <a:off x="2895600" y="4038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4" name="Oval 20"/>
          <p:cNvSpPr>
            <a:spLocks noChangeArrowheads="1"/>
          </p:cNvSpPr>
          <p:nvPr/>
        </p:nvSpPr>
        <p:spPr bwMode="auto">
          <a:xfrm>
            <a:off x="2819400" y="4114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5" name="Oval 21"/>
          <p:cNvSpPr>
            <a:spLocks noChangeArrowheads="1"/>
          </p:cNvSpPr>
          <p:nvPr/>
        </p:nvSpPr>
        <p:spPr bwMode="auto">
          <a:xfrm>
            <a:off x="2743200" y="4572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6" name="Oval 22"/>
          <p:cNvSpPr>
            <a:spLocks noChangeArrowheads="1"/>
          </p:cNvSpPr>
          <p:nvPr/>
        </p:nvSpPr>
        <p:spPr bwMode="auto">
          <a:xfrm>
            <a:off x="2514600" y="4648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7" name="Oval 23"/>
          <p:cNvSpPr>
            <a:spLocks noChangeArrowheads="1"/>
          </p:cNvSpPr>
          <p:nvPr/>
        </p:nvSpPr>
        <p:spPr bwMode="auto">
          <a:xfrm>
            <a:off x="2895600" y="4648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8" name="Oval 24"/>
          <p:cNvSpPr>
            <a:spLocks noChangeArrowheads="1"/>
          </p:cNvSpPr>
          <p:nvPr/>
        </p:nvSpPr>
        <p:spPr bwMode="auto">
          <a:xfrm>
            <a:off x="2971800" y="4648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69" name="Oval 25"/>
          <p:cNvSpPr>
            <a:spLocks noChangeArrowheads="1"/>
          </p:cNvSpPr>
          <p:nvPr/>
        </p:nvSpPr>
        <p:spPr bwMode="auto">
          <a:xfrm>
            <a:off x="2895600" y="4724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0" name="Oval 26"/>
          <p:cNvSpPr>
            <a:spLocks noChangeArrowheads="1"/>
          </p:cNvSpPr>
          <p:nvPr/>
        </p:nvSpPr>
        <p:spPr bwMode="auto">
          <a:xfrm>
            <a:off x="2667000" y="4800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1" name="Oval 27"/>
          <p:cNvSpPr>
            <a:spLocks noChangeArrowheads="1"/>
          </p:cNvSpPr>
          <p:nvPr/>
        </p:nvSpPr>
        <p:spPr bwMode="auto">
          <a:xfrm>
            <a:off x="2286000" y="5029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2" name="Oval 28"/>
          <p:cNvSpPr>
            <a:spLocks noChangeArrowheads="1"/>
          </p:cNvSpPr>
          <p:nvPr/>
        </p:nvSpPr>
        <p:spPr bwMode="auto">
          <a:xfrm>
            <a:off x="2667000" y="4953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3" name="Oval 29"/>
          <p:cNvSpPr>
            <a:spLocks noChangeArrowheads="1"/>
          </p:cNvSpPr>
          <p:nvPr/>
        </p:nvSpPr>
        <p:spPr bwMode="auto">
          <a:xfrm>
            <a:off x="2362200" y="5105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4" name="Oval 30"/>
          <p:cNvSpPr>
            <a:spLocks noChangeArrowheads="1"/>
          </p:cNvSpPr>
          <p:nvPr/>
        </p:nvSpPr>
        <p:spPr bwMode="auto">
          <a:xfrm>
            <a:off x="2514600" y="5105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5" name="Oval 31"/>
          <p:cNvSpPr>
            <a:spLocks noChangeArrowheads="1"/>
          </p:cNvSpPr>
          <p:nvPr/>
        </p:nvSpPr>
        <p:spPr bwMode="auto">
          <a:xfrm>
            <a:off x="2743200" y="5410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6" name="Oval 32"/>
          <p:cNvSpPr>
            <a:spLocks noChangeArrowheads="1"/>
          </p:cNvSpPr>
          <p:nvPr/>
        </p:nvSpPr>
        <p:spPr bwMode="auto">
          <a:xfrm>
            <a:off x="2895600" y="5562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7" name="Oval 33"/>
          <p:cNvSpPr>
            <a:spLocks noChangeArrowheads="1"/>
          </p:cNvSpPr>
          <p:nvPr/>
        </p:nvSpPr>
        <p:spPr bwMode="auto">
          <a:xfrm>
            <a:off x="3276600" y="5181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8" name="Oval 34"/>
          <p:cNvSpPr>
            <a:spLocks noChangeArrowheads="1"/>
          </p:cNvSpPr>
          <p:nvPr/>
        </p:nvSpPr>
        <p:spPr bwMode="auto">
          <a:xfrm>
            <a:off x="3124200" y="5638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79" name="Oval 35"/>
          <p:cNvSpPr>
            <a:spLocks noChangeArrowheads="1"/>
          </p:cNvSpPr>
          <p:nvPr/>
        </p:nvSpPr>
        <p:spPr bwMode="auto">
          <a:xfrm>
            <a:off x="2514600" y="5410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0" name="Oval 36"/>
          <p:cNvSpPr>
            <a:spLocks noChangeArrowheads="1"/>
          </p:cNvSpPr>
          <p:nvPr/>
        </p:nvSpPr>
        <p:spPr bwMode="auto">
          <a:xfrm>
            <a:off x="2438400" y="5486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1" name="Oval 37"/>
          <p:cNvSpPr>
            <a:spLocks noChangeArrowheads="1"/>
          </p:cNvSpPr>
          <p:nvPr/>
        </p:nvSpPr>
        <p:spPr bwMode="auto">
          <a:xfrm>
            <a:off x="2514600" y="5486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2" name="Oval 38"/>
          <p:cNvSpPr>
            <a:spLocks noChangeArrowheads="1"/>
          </p:cNvSpPr>
          <p:nvPr/>
        </p:nvSpPr>
        <p:spPr bwMode="auto">
          <a:xfrm>
            <a:off x="2819400" y="6019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3" name="Oval 39"/>
          <p:cNvSpPr>
            <a:spLocks noChangeArrowheads="1"/>
          </p:cNvSpPr>
          <p:nvPr/>
        </p:nvSpPr>
        <p:spPr bwMode="auto">
          <a:xfrm>
            <a:off x="3200400" y="5181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4" name="Oval 40"/>
          <p:cNvSpPr>
            <a:spLocks noChangeArrowheads="1"/>
          </p:cNvSpPr>
          <p:nvPr/>
        </p:nvSpPr>
        <p:spPr bwMode="auto">
          <a:xfrm>
            <a:off x="3276600" y="5334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5" name="Oval 41"/>
          <p:cNvSpPr>
            <a:spLocks noChangeArrowheads="1"/>
          </p:cNvSpPr>
          <p:nvPr/>
        </p:nvSpPr>
        <p:spPr bwMode="auto">
          <a:xfrm>
            <a:off x="3124200" y="5791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6" name="Oval 42"/>
          <p:cNvSpPr>
            <a:spLocks noChangeArrowheads="1"/>
          </p:cNvSpPr>
          <p:nvPr/>
        </p:nvSpPr>
        <p:spPr bwMode="auto">
          <a:xfrm>
            <a:off x="3505200" y="5638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7" name="Oval 43"/>
          <p:cNvSpPr>
            <a:spLocks noChangeArrowheads="1"/>
          </p:cNvSpPr>
          <p:nvPr/>
        </p:nvSpPr>
        <p:spPr bwMode="auto">
          <a:xfrm>
            <a:off x="3657600" y="5715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8" name="Oval 44"/>
          <p:cNvSpPr>
            <a:spLocks noChangeArrowheads="1"/>
          </p:cNvSpPr>
          <p:nvPr/>
        </p:nvSpPr>
        <p:spPr bwMode="auto">
          <a:xfrm>
            <a:off x="3733800" y="5486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89" name="Oval 45"/>
          <p:cNvSpPr>
            <a:spLocks noChangeArrowheads="1"/>
          </p:cNvSpPr>
          <p:nvPr/>
        </p:nvSpPr>
        <p:spPr bwMode="auto">
          <a:xfrm>
            <a:off x="3657600" y="5867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0" name="Oval 46"/>
          <p:cNvSpPr>
            <a:spLocks noChangeArrowheads="1"/>
          </p:cNvSpPr>
          <p:nvPr/>
        </p:nvSpPr>
        <p:spPr bwMode="auto">
          <a:xfrm>
            <a:off x="3810000" y="5638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1" name="Oval 47"/>
          <p:cNvSpPr>
            <a:spLocks noChangeArrowheads="1"/>
          </p:cNvSpPr>
          <p:nvPr/>
        </p:nvSpPr>
        <p:spPr bwMode="auto">
          <a:xfrm>
            <a:off x="4114800" y="5562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2" name="Oval 48"/>
          <p:cNvSpPr>
            <a:spLocks noChangeArrowheads="1"/>
          </p:cNvSpPr>
          <p:nvPr/>
        </p:nvSpPr>
        <p:spPr bwMode="auto">
          <a:xfrm>
            <a:off x="3962400" y="5562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3" name="Oval 49"/>
          <p:cNvSpPr>
            <a:spLocks noChangeArrowheads="1"/>
          </p:cNvSpPr>
          <p:nvPr/>
        </p:nvSpPr>
        <p:spPr bwMode="auto">
          <a:xfrm>
            <a:off x="3962400" y="5715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4" name="Oval 50"/>
          <p:cNvSpPr>
            <a:spLocks noChangeArrowheads="1"/>
          </p:cNvSpPr>
          <p:nvPr/>
        </p:nvSpPr>
        <p:spPr bwMode="auto">
          <a:xfrm>
            <a:off x="3886200" y="5943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5" name="Oval 51"/>
          <p:cNvSpPr>
            <a:spLocks noChangeArrowheads="1"/>
          </p:cNvSpPr>
          <p:nvPr/>
        </p:nvSpPr>
        <p:spPr bwMode="auto">
          <a:xfrm>
            <a:off x="3810000" y="6019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6" name="Oval 52"/>
          <p:cNvSpPr>
            <a:spLocks noChangeArrowheads="1"/>
          </p:cNvSpPr>
          <p:nvPr/>
        </p:nvSpPr>
        <p:spPr bwMode="auto">
          <a:xfrm>
            <a:off x="3657600" y="6248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7" name="Oval 53"/>
          <p:cNvSpPr>
            <a:spLocks noChangeArrowheads="1"/>
          </p:cNvSpPr>
          <p:nvPr/>
        </p:nvSpPr>
        <p:spPr bwMode="auto">
          <a:xfrm>
            <a:off x="4648200" y="5410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8" name="Oval 54"/>
          <p:cNvSpPr>
            <a:spLocks noChangeArrowheads="1"/>
          </p:cNvSpPr>
          <p:nvPr/>
        </p:nvSpPr>
        <p:spPr bwMode="auto">
          <a:xfrm>
            <a:off x="4648200" y="5486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799" name="Oval 55"/>
          <p:cNvSpPr>
            <a:spLocks noChangeArrowheads="1"/>
          </p:cNvSpPr>
          <p:nvPr/>
        </p:nvSpPr>
        <p:spPr bwMode="auto">
          <a:xfrm>
            <a:off x="4648200" y="5562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0" name="Oval 56"/>
          <p:cNvSpPr>
            <a:spLocks noChangeArrowheads="1"/>
          </p:cNvSpPr>
          <p:nvPr/>
        </p:nvSpPr>
        <p:spPr bwMode="auto">
          <a:xfrm>
            <a:off x="4724400" y="6324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1" name="Oval 57"/>
          <p:cNvSpPr>
            <a:spLocks noChangeArrowheads="1"/>
          </p:cNvSpPr>
          <p:nvPr/>
        </p:nvSpPr>
        <p:spPr bwMode="auto">
          <a:xfrm>
            <a:off x="5410200" y="6400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2" name="Oval 58"/>
          <p:cNvSpPr>
            <a:spLocks noChangeArrowheads="1"/>
          </p:cNvSpPr>
          <p:nvPr/>
        </p:nvSpPr>
        <p:spPr bwMode="auto">
          <a:xfrm>
            <a:off x="5181600" y="5638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3" name="Oval 59"/>
          <p:cNvSpPr>
            <a:spLocks noChangeArrowheads="1"/>
          </p:cNvSpPr>
          <p:nvPr/>
        </p:nvSpPr>
        <p:spPr bwMode="auto">
          <a:xfrm>
            <a:off x="5410200" y="5715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4" name="Oval 60"/>
          <p:cNvSpPr>
            <a:spLocks noChangeArrowheads="1"/>
          </p:cNvSpPr>
          <p:nvPr/>
        </p:nvSpPr>
        <p:spPr bwMode="auto">
          <a:xfrm>
            <a:off x="5486400" y="6019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5" name="Oval 61"/>
          <p:cNvSpPr>
            <a:spLocks noChangeArrowheads="1"/>
          </p:cNvSpPr>
          <p:nvPr/>
        </p:nvSpPr>
        <p:spPr bwMode="auto">
          <a:xfrm>
            <a:off x="5486400" y="5029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6" name="Oval 62"/>
          <p:cNvSpPr>
            <a:spLocks noChangeArrowheads="1"/>
          </p:cNvSpPr>
          <p:nvPr/>
        </p:nvSpPr>
        <p:spPr bwMode="auto">
          <a:xfrm>
            <a:off x="5334000" y="5029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7" name="Oval 63"/>
          <p:cNvSpPr>
            <a:spLocks noChangeArrowheads="1"/>
          </p:cNvSpPr>
          <p:nvPr/>
        </p:nvSpPr>
        <p:spPr bwMode="auto">
          <a:xfrm>
            <a:off x="5334000" y="5181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8" name="Oval 64"/>
          <p:cNvSpPr>
            <a:spLocks noChangeArrowheads="1"/>
          </p:cNvSpPr>
          <p:nvPr/>
        </p:nvSpPr>
        <p:spPr bwMode="auto">
          <a:xfrm>
            <a:off x="5181600" y="5257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09" name="Oval 65"/>
          <p:cNvSpPr>
            <a:spLocks noChangeArrowheads="1"/>
          </p:cNvSpPr>
          <p:nvPr/>
        </p:nvSpPr>
        <p:spPr bwMode="auto">
          <a:xfrm>
            <a:off x="5257800" y="5334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0" name="Oval 66"/>
          <p:cNvSpPr>
            <a:spLocks noChangeArrowheads="1"/>
          </p:cNvSpPr>
          <p:nvPr/>
        </p:nvSpPr>
        <p:spPr bwMode="auto">
          <a:xfrm>
            <a:off x="4876800" y="51816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1" name="Oval 67"/>
          <p:cNvSpPr>
            <a:spLocks noChangeArrowheads="1"/>
          </p:cNvSpPr>
          <p:nvPr/>
        </p:nvSpPr>
        <p:spPr bwMode="auto">
          <a:xfrm>
            <a:off x="5029200" y="52578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2" name="Oval 68"/>
          <p:cNvSpPr>
            <a:spLocks noChangeArrowheads="1"/>
          </p:cNvSpPr>
          <p:nvPr/>
        </p:nvSpPr>
        <p:spPr bwMode="auto">
          <a:xfrm>
            <a:off x="4953000" y="5334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3" name="Oval 69"/>
          <p:cNvSpPr>
            <a:spLocks noChangeArrowheads="1"/>
          </p:cNvSpPr>
          <p:nvPr/>
        </p:nvSpPr>
        <p:spPr bwMode="auto">
          <a:xfrm>
            <a:off x="5105400" y="5029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4" name="Oval 70"/>
          <p:cNvSpPr>
            <a:spLocks noChangeArrowheads="1"/>
          </p:cNvSpPr>
          <p:nvPr/>
        </p:nvSpPr>
        <p:spPr bwMode="auto">
          <a:xfrm>
            <a:off x="5029200" y="5029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5" name="Oval 71"/>
          <p:cNvSpPr>
            <a:spLocks noChangeArrowheads="1"/>
          </p:cNvSpPr>
          <p:nvPr/>
        </p:nvSpPr>
        <p:spPr bwMode="auto">
          <a:xfrm>
            <a:off x="4876800" y="4953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6" name="Oval 72"/>
          <p:cNvSpPr>
            <a:spLocks noChangeArrowheads="1"/>
          </p:cNvSpPr>
          <p:nvPr/>
        </p:nvSpPr>
        <p:spPr bwMode="auto">
          <a:xfrm>
            <a:off x="4876800" y="5029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7" name="Oval 73"/>
          <p:cNvSpPr>
            <a:spLocks noChangeArrowheads="1"/>
          </p:cNvSpPr>
          <p:nvPr/>
        </p:nvSpPr>
        <p:spPr bwMode="auto">
          <a:xfrm>
            <a:off x="5562600" y="45720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8" name="Oval 74"/>
          <p:cNvSpPr>
            <a:spLocks noChangeArrowheads="1"/>
          </p:cNvSpPr>
          <p:nvPr/>
        </p:nvSpPr>
        <p:spPr bwMode="auto">
          <a:xfrm>
            <a:off x="5486400" y="4648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19" name="Oval 75"/>
          <p:cNvSpPr>
            <a:spLocks noChangeArrowheads="1"/>
          </p:cNvSpPr>
          <p:nvPr/>
        </p:nvSpPr>
        <p:spPr bwMode="auto">
          <a:xfrm>
            <a:off x="5181600" y="4343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20" name="Oval 76"/>
          <p:cNvSpPr>
            <a:spLocks noChangeArrowheads="1"/>
          </p:cNvSpPr>
          <p:nvPr/>
        </p:nvSpPr>
        <p:spPr bwMode="auto">
          <a:xfrm>
            <a:off x="5943600" y="43434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21" name="Oval 77"/>
          <p:cNvSpPr>
            <a:spLocks noChangeArrowheads="1"/>
          </p:cNvSpPr>
          <p:nvPr/>
        </p:nvSpPr>
        <p:spPr bwMode="auto">
          <a:xfrm>
            <a:off x="5791200" y="4267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22" name="Oval 78"/>
          <p:cNvSpPr>
            <a:spLocks noChangeArrowheads="1"/>
          </p:cNvSpPr>
          <p:nvPr/>
        </p:nvSpPr>
        <p:spPr bwMode="auto">
          <a:xfrm>
            <a:off x="5410200" y="4267200"/>
            <a:ext cx="152400" cy="152400"/>
          </a:xfrm>
          <a:prstGeom prst="ellipse">
            <a:avLst/>
          </a:prstGeom>
          <a:solidFill>
            <a:srgbClr val="00CC00"/>
          </a:solidFill>
          <a:ln w="12700">
            <a:solidFill>
              <a:srgbClr val="00CC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24" name="Oval 80"/>
          <p:cNvSpPr>
            <a:spLocks noChangeArrowheads="1"/>
          </p:cNvSpPr>
          <p:nvPr/>
        </p:nvSpPr>
        <p:spPr bwMode="auto">
          <a:xfrm>
            <a:off x="3200400" y="6096000"/>
            <a:ext cx="152400" cy="152400"/>
          </a:xfrm>
          <a:prstGeom prst="ellipse">
            <a:avLst/>
          </a:prstGeom>
          <a:solidFill>
            <a:schemeClr val="bg1"/>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26" name="Oval 82"/>
          <p:cNvSpPr>
            <a:spLocks noChangeArrowheads="1"/>
          </p:cNvSpPr>
          <p:nvPr/>
        </p:nvSpPr>
        <p:spPr bwMode="auto">
          <a:xfrm>
            <a:off x="2514600" y="6248400"/>
            <a:ext cx="152400" cy="152400"/>
          </a:xfrm>
          <a:prstGeom prst="ellipse">
            <a:avLst/>
          </a:prstGeom>
          <a:solidFill>
            <a:schemeClr val="bg1"/>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28" name="Oval 84"/>
          <p:cNvSpPr>
            <a:spLocks noChangeArrowheads="1"/>
          </p:cNvSpPr>
          <p:nvPr/>
        </p:nvSpPr>
        <p:spPr bwMode="auto">
          <a:xfrm>
            <a:off x="5943600" y="3657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29" name="Oval 85"/>
          <p:cNvSpPr>
            <a:spLocks noChangeArrowheads="1"/>
          </p:cNvSpPr>
          <p:nvPr/>
        </p:nvSpPr>
        <p:spPr bwMode="auto">
          <a:xfrm>
            <a:off x="6248400" y="3810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0" name="Oval 86"/>
          <p:cNvSpPr>
            <a:spLocks noChangeArrowheads="1"/>
          </p:cNvSpPr>
          <p:nvPr/>
        </p:nvSpPr>
        <p:spPr bwMode="auto">
          <a:xfrm>
            <a:off x="6400800" y="3657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1" name="Oval 87"/>
          <p:cNvSpPr>
            <a:spLocks noChangeArrowheads="1"/>
          </p:cNvSpPr>
          <p:nvPr/>
        </p:nvSpPr>
        <p:spPr bwMode="auto">
          <a:xfrm>
            <a:off x="2209800" y="2209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2" name="Oval 88"/>
          <p:cNvSpPr>
            <a:spLocks noChangeArrowheads="1"/>
          </p:cNvSpPr>
          <p:nvPr/>
        </p:nvSpPr>
        <p:spPr bwMode="auto">
          <a:xfrm>
            <a:off x="2286000" y="1905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3" name="Oval 89"/>
          <p:cNvSpPr>
            <a:spLocks noChangeArrowheads="1"/>
          </p:cNvSpPr>
          <p:nvPr/>
        </p:nvSpPr>
        <p:spPr bwMode="auto">
          <a:xfrm>
            <a:off x="2514600" y="1905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4" name="Oval 90"/>
          <p:cNvSpPr>
            <a:spLocks noChangeArrowheads="1"/>
          </p:cNvSpPr>
          <p:nvPr/>
        </p:nvSpPr>
        <p:spPr bwMode="auto">
          <a:xfrm>
            <a:off x="2514600" y="2209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5" name="Oval 91"/>
          <p:cNvSpPr>
            <a:spLocks noChangeArrowheads="1"/>
          </p:cNvSpPr>
          <p:nvPr/>
        </p:nvSpPr>
        <p:spPr bwMode="auto">
          <a:xfrm>
            <a:off x="2667000" y="2286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6" name="Oval 92"/>
          <p:cNvSpPr>
            <a:spLocks noChangeArrowheads="1"/>
          </p:cNvSpPr>
          <p:nvPr/>
        </p:nvSpPr>
        <p:spPr bwMode="auto">
          <a:xfrm>
            <a:off x="2971800" y="2209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7" name="Oval 93"/>
          <p:cNvSpPr>
            <a:spLocks noChangeArrowheads="1"/>
          </p:cNvSpPr>
          <p:nvPr/>
        </p:nvSpPr>
        <p:spPr bwMode="auto">
          <a:xfrm>
            <a:off x="2743200" y="19812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8" name="Oval 94"/>
          <p:cNvSpPr>
            <a:spLocks noChangeArrowheads="1"/>
          </p:cNvSpPr>
          <p:nvPr/>
        </p:nvSpPr>
        <p:spPr bwMode="auto">
          <a:xfrm>
            <a:off x="2590800" y="16002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39" name="Oval 95"/>
          <p:cNvSpPr>
            <a:spLocks noChangeArrowheads="1"/>
          </p:cNvSpPr>
          <p:nvPr/>
        </p:nvSpPr>
        <p:spPr bwMode="auto">
          <a:xfrm>
            <a:off x="2667000" y="1447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0" name="Oval 96"/>
          <p:cNvSpPr>
            <a:spLocks noChangeArrowheads="1"/>
          </p:cNvSpPr>
          <p:nvPr/>
        </p:nvSpPr>
        <p:spPr bwMode="auto">
          <a:xfrm>
            <a:off x="2438400" y="1143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1" name="Oval 97"/>
          <p:cNvSpPr>
            <a:spLocks noChangeArrowheads="1"/>
          </p:cNvSpPr>
          <p:nvPr/>
        </p:nvSpPr>
        <p:spPr bwMode="auto">
          <a:xfrm>
            <a:off x="2819400" y="16002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2" name="Oval 98"/>
          <p:cNvSpPr>
            <a:spLocks noChangeArrowheads="1"/>
          </p:cNvSpPr>
          <p:nvPr/>
        </p:nvSpPr>
        <p:spPr bwMode="auto">
          <a:xfrm>
            <a:off x="2971800" y="1752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3" name="Oval 99"/>
          <p:cNvSpPr>
            <a:spLocks noChangeArrowheads="1"/>
          </p:cNvSpPr>
          <p:nvPr/>
        </p:nvSpPr>
        <p:spPr bwMode="auto">
          <a:xfrm>
            <a:off x="2971800" y="1676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4" name="Oval 100"/>
          <p:cNvSpPr>
            <a:spLocks noChangeArrowheads="1"/>
          </p:cNvSpPr>
          <p:nvPr/>
        </p:nvSpPr>
        <p:spPr bwMode="auto">
          <a:xfrm>
            <a:off x="3200400" y="1828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5" name="Oval 101"/>
          <p:cNvSpPr>
            <a:spLocks noChangeArrowheads="1"/>
          </p:cNvSpPr>
          <p:nvPr/>
        </p:nvSpPr>
        <p:spPr bwMode="auto">
          <a:xfrm>
            <a:off x="3733800" y="1752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6" name="Oval 102"/>
          <p:cNvSpPr>
            <a:spLocks noChangeArrowheads="1"/>
          </p:cNvSpPr>
          <p:nvPr/>
        </p:nvSpPr>
        <p:spPr bwMode="auto">
          <a:xfrm>
            <a:off x="3810000" y="2057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7" name="Oval 103"/>
          <p:cNvSpPr>
            <a:spLocks noChangeArrowheads="1"/>
          </p:cNvSpPr>
          <p:nvPr/>
        </p:nvSpPr>
        <p:spPr bwMode="auto">
          <a:xfrm>
            <a:off x="3886200" y="1828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8" name="Oval 104"/>
          <p:cNvSpPr>
            <a:spLocks noChangeArrowheads="1"/>
          </p:cNvSpPr>
          <p:nvPr/>
        </p:nvSpPr>
        <p:spPr bwMode="auto">
          <a:xfrm>
            <a:off x="4343400" y="1295400"/>
            <a:ext cx="152400" cy="152400"/>
          </a:xfrm>
          <a:prstGeom prst="ellipse">
            <a:avLst/>
          </a:prstGeom>
          <a:solidFill>
            <a:schemeClr val="bg1"/>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49" name="Oval 105"/>
          <p:cNvSpPr>
            <a:spLocks noChangeArrowheads="1"/>
          </p:cNvSpPr>
          <p:nvPr/>
        </p:nvSpPr>
        <p:spPr bwMode="auto">
          <a:xfrm>
            <a:off x="4495800" y="1295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0" name="Oval 106"/>
          <p:cNvSpPr>
            <a:spLocks noChangeArrowheads="1"/>
          </p:cNvSpPr>
          <p:nvPr/>
        </p:nvSpPr>
        <p:spPr bwMode="auto">
          <a:xfrm>
            <a:off x="3733800" y="12192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1" name="Oval 107"/>
          <p:cNvSpPr>
            <a:spLocks noChangeArrowheads="1"/>
          </p:cNvSpPr>
          <p:nvPr/>
        </p:nvSpPr>
        <p:spPr bwMode="auto">
          <a:xfrm>
            <a:off x="3276600" y="1676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2" name="Oval 108"/>
          <p:cNvSpPr>
            <a:spLocks noChangeArrowheads="1"/>
          </p:cNvSpPr>
          <p:nvPr/>
        </p:nvSpPr>
        <p:spPr bwMode="auto">
          <a:xfrm>
            <a:off x="3276600" y="1752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3" name="Oval 109"/>
          <p:cNvSpPr>
            <a:spLocks noChangeArrowheads="1"/>
          </p:cNvSpPr>
          <p:nvPr/>
        </p:nvSpPr>
        <p:spPr bwMode="auto">
          <a:xfrm>
            <a:off x="3581400" y="1676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4" name="Oval 110"/>
          <p:cNvSpPr>
            <a:spLocks noChangeArrowheads="1"/>
          </p:cNvSpPr>
          <p:nvPr/>
        </p:nvSpPr>
        <p:spPr bwMode="auto">
          <a:xfrm>
            <a:off x="3657600" y="16002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5" name="Oval 111"/>
          <p:cNvSpPr>
            <a:spLocks noChangeArrowheads="1"/>
          </p:cNvSpPr>
          <p:nvPr/>
        </p:nvSpPr>
        <p:spPr bwMode="auto">
          <a:xfrm>
            <a:off x="3505200" y="1524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6" name="Oval 112"/>
          <p:cNvSpPr>
            <a:spLocks noChangeArrowheads="1"/>
          </p:cNvSpPr>
          <p:nvPr/>
        </p:nvSpPr>
        <p:spPr bwMode="auto">
          <a:xfrm>
            <a:off x="4724400" y="1371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7" name="Oval 113"/>
          <p:cNvSpPr>
            <a:spLocks noChangeArrowheads="1"/>
          </p:cNvSpPr>
          <p:nvPr/>
        </p:nvSpPr>
        <p:spPr bwMode="auto">
          <a:xfrm>
            <a:off x="4724400" y="1447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8" name="Oval 114"/>
          <p:cNvSpPr>
            <a:spLocks noChangeArrowheads="1"/>
          </p:cNvSpPr>
          <p:nvPr/>
        </p:nvSpPr>
        <p:spPr bwMode="auto">
          <a:xfrm>
            <a:off x="4800600" y="12192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59" name="Oval 115"/>
          <p:cNvSpPr>
            <a:spLocks noChangeArrowheads="1"/>
          </p:cNvSpPr>
          <p:nvPr/>
        </p:nvSpPr>
        <p:spPr bwMode="auto">
          <a:xfrm>
            <a:off x="4953000" y="1066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0" name="Oval 116"/>
          <p:cNvSpPr>
            <a:spLocks noChangeArrowheads="1"/>
          </p:cNvSpPr>
          <p:nvPr/>
        </p:nvSpPr>
        <p:spPr bwMode="auto">
          <a:xfrm>
            <a:off x="4876800" y="12192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1" name="Oval 117"/>
          <p:cNvSpPr>
            <a:spLocks noChangeArrowheads="1"/>
          </p:cNvSpPr>
          <p:nvPr/>
        </p:nvSpPr>
        <p:spPr bwMode="auto">
          <a:xfrm>
            <a:off x="5029200" y="1295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2" name="Oval 118"/>
          <p:cNvSpPr>
            <a:spLocks noChangeArrowheads="1"/>
          </p:cNvSpPr>
          <p:nvPr/>
        </p:nvSpPr>
        <p:spPr bwMode="auto">
          <a:xfrm>
            <a:off x="5029200" y="1143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3" name="Oval 119"/>
          <p:cNvSpPr>
            <a:spLocks noChangeArrowheads="1"/>
          </p:cNvSpPr>
          <p:nvPr/>
        </p:nvSpPr>
        <p:spPr bwMode="auto">
          <a:xfrm>
            <a:off x="5105400" y="1066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4" name="Oval 120"/>
          <p:cNvSpPr>
            <a:spLocks noChangeArrowheads="1"/>
          </p:cNvSpPr>
          <p:nvPr/>
        </p:nvSpPr>
        <p:spPr bwMode="auto">
          <a:xfrm>
            <a:off x="5257800" y="990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5" name="Oval 121"/>
          <p:cNvSpPr>
            <a:spLocks noChangeArrowheads="1"/>
          </p:cNvSpPr>
          <p:nvPr/>
        </p:nvSpPr>
        <p:spPr bwMode="auto">
          <a:xfrm>
            <a:off x="4267200" y="1447800"/>
            <a:ext cx="152400" cy="152400"/>
          </a:xfrm>
          <a:prstGeom prst="ellipse">
            <a:avLst/>
          </a:prstGeom>
          <a:solidFill>
            <a:schemeClr val="bg1"/>
          </a:solidFill>
          <a:ln w="12700">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6" name="Oval 122"/>
          <p:cNvSpPr>
            <a:spLocks noChangeArrowheads="1"/>
          </p:cNvSpPr>
          <p:nvPr/>
        </p:nvSpPr>
        <p:spPr bwMode="auto">
          <a:xfrm>
            <a:off x="5181600" y="1752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7" name="Oval 123"/>
          <p:cNvSpPr>
            <a:spLocks noChangeArrowheads="1"/>
          </p:cNvSpPr>
          <p:nvPr/>
        </p:nvSpPr>
        <p:spPr bwMode="auto">
          <a:xfrm>
            <a:off x="5257800" y="1676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8" name="Oval 124"/>
          <p:cNvSpPr>
            <a:spLocks noChangeArrowheads="1"/>
          </p:cNvSpPr>
          <p:nvPr/>
        </p:nvSpPr>
        <p:spPr bwMode="auto">
          <a:xfrm>
            <a:off x="5257800" y="1828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69" name="Oval 125"/>
          <p:cNvSpPr>
            <a:spLocks noChangeArrowheads="1"/>
          </p:cNvSpPr>
          <p:nvPr/>
        </p:nvSpPr>
        <p:spPr bwMode="auto">
          <a:xfrm>
            <a:off x="5410200" y="1676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0" name="Oval 126"/>
          <p:cNvSpPr>
            <a:spLocks noChangeArrowheads="1"/>
          </p:cNvSpPr>
          <p:nvPr/>
        </p:nvSpPr>
        <p:spPr bwMode="auto">
          <a:xfrm>
            <a:off x="5486400" y="1828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1" name="Oval 127"/>
          <p:cNvSpPr>
            <a:spLocks noChangeArrowheads="1"/>
          </p:cNvSpPr>
          <p:nvPr/>
        </p:nvSpPr>
        <p:spPr bwMode="auto">
          <a:xfrm>
            <a:off x="5257800" y="1905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2" name="Oval 128"/>
          <p:cNvSpPr>
            <a:spLocks noChangeArrowheads="1"/>
          </p:cNvSpPr>
          <p:nvPr/>
        </p:nvSpPr>
        <p:spPr bwMode="auto">
          <a:xfrm>
            <a:off x="5105400" y="1905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3" name="Oval 129"/>
          <p:cNvSpPr>
            <a:spLocks noChangeArrowheads="1"/>
          </p:cNvSpPr>
          <p:nvPr/>
        </p:nvSpPr>
        <p:spPr bwMode="auto">
          <a:xfrm>
            <a:off x="5257800" y="2133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4" name="Oval 130"/>
          <p:cNvSpPr>
            <a:spLocks noChangeArrowheads="1"/>
          </p:cNvSpPr>
          <p:nvPr/>
        </p:nvSpPr>
        <p:spPr bwMode="auto">
          <a:xfrm>
            <a:off x="5181600" y="2286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5" name="Oval 131"/>
          <p:cNvSpPr>
            <a:spLocks noChangeArrowheads="1"/>
          </p:cNvSpPr>
          <p:nvPr/>
        </p:nvSpPr>
        <p:spPr bwMode="auto">
          <a:xfrm>
            <a:off x="5029200" y="23622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6" name="Oval 132"/>
          <p:cNvSpPr>
            <a:spLocks noChangeArrowheads="1"/>
          </p:cNvSpPr>
          <p:nvPr/>
        </p:nvSpPr>
        <p:spPr bwMode="auto">
          <a:xfrm>
            <a:off x="5562600" y="22098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7" name="Oval 133"/>
          <p:cNvSpPr>
            <a:spLocks noChangeArrowheads="1"/>
          </p:cNvSpPr>
          <p:nvPr/>
        </p:nvSpPr>
        <p:spPr bwMode="auto">
          <a:xfrm>
            <a:off x="5486400" y="23622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8" name="Oval 134"/>
          <p:cNvSpPr>
            <a:spLocks noChangeArrowheads="1"/>
          </p:cNvSpPr>
          <p:nvPr/>
        </p:nvSpPr>
        <p:spPr bwMode="auto">
          <a:xfrm>
            <a:off x="5486400" y="2438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79" name="Oval 135"/>
          <p:cNvSpPr>
            <a:spLocks noChangeArrowheads="1"/>
          </p:cNvSpPr>
          <p:nvPr/>
        </p:nvSpPr>
        <p:spPr bwMode="auto">
          <a:xfrm>
            <a:off x="5943600" y="2286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0" name="Oval 136"/>
          <p:cNvSpPr>
            <a:spLocks noChangeArrowheads="1"/>
          </p:cNvSpPr>
          <p:nvPr/>
        </p:nvSpPr>
        <p:spPr bwMode="auto">
          <a:xfrm>
            <a:off x="5867400" y="2438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1" name="Oval 137"/>
          <p:cNvSpPr>
            <a:spLocks noChangeArrowheads="1"/>
          </p:cNvSpPr>
          <p:nvPr/>
        </p:nvSpPr>
        <p:spPr bwMode="auto">
          <a:xfrm>
            <a:off x="4267200" y="1143000"/>
            <a:ext cx="152400" cy="152400"/>
          </a:xfrm>
          <a:prstGeom prst="ellipse">
            <a:avLst/>
          </a:prstGeom>
          <a:solidFill>
            <a:schemeClr val="hlink"/>
          </a:solidFill>
          <a:ln w="127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2" name="Oval 138"/>
          <p:cNvSpPr>
            <a:spLocks noChangeArrowheads="1"/>
          </p:cNvSpPr>
          <p:nvPr/>
        </p:nvSpPr>
        <p:spPr bwMode="auto">
          <a:xfrm>
            <a:off x="5638800" y="25908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3" name="Oval 139"/>
          <p:cNvSpPr>
            <a:spLocks noChangeArrowheads="1"/>
          </p:cNvSpPr>
          <p:nvPr/>
        </p:nvSpPr>
        <p:spPr bwMode="auto">
          <a:xfrm>
            <a:off x="6324600" y="25908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4" name="Oval 140"/>
          <p:cNvSpPr>
            <a:spLocks noChangeArrowheads="1"/>
          </p:cNvSpPr>
          <p:nvPr/>
        </p:nvSpPr>
        <p:spPr bwMode="auto">
          <a:xfrm>
            <a:off x="5943600" y="25146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5" name="Oval 141"/>
          <p:cNvSpPr>
            <a:spLocks noChangeArrowheads="1"/>
          </p:cNvSpPr>
          <p:nvPr/>
        </p:nvSpPr>
        <p:spPr bwMode="auto">
          <a:xfrm>
            <a:off x="4114800" y="1219200"/>
            <a:ext cx="152400" cy="152400"/>
          </a:xfrm>
          <a:prstGeom prst="ellipse">
            <a:avLst/>
          </a:prstGeom>
          <a:solidFill>
            <a:schemeClr val="hlink"/>
          </a:solidFill>
          <a:ln w="127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6" name="Oval 142"/>
          <p:cNvSpPr>
            <a:spLocks noChangeArrowheads="1"/>
          </p:cNvSpPr>
          <p:nvPr/>
        </p:nvSpPr>
        <p:spPr bwMode="auto">
          <a:xfrm>
            <a:off x="4191000" y="1524000"/>
            <a:ext cx="152400" cy="152400"/>
          </a:xfrm>
          <a:prstGeom prst="ellipse">
            <a:avLst/>
          </a:prstGeom>
          <a:solidFill>
            <a:schemeClr val="hlink"/>
          </a:solidFill>
          <a:ln w="12700">
            <a:solidFill>
              <a:schemeClr va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7" name="Oval 143"/>
          <p:cNvSpPr>
            <a:spLocks noChangeArrowheads="1"/>
          </p:cNvSpPr>
          <p:nvPr/>
        </p:nvSpPr>
        <p:spPr bwMode="auto">
          <a:xfrm>
            <a:off x="5638800" y="32766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8" name="Oval 144"/>
          <p:cNvSpPr>
            <a:spLocks noChangeArrowheads="1"/>
          </p:cNvSpPr>
          <p:nvPr/>
        </p:nvSpPr>
        <p:spPr bwMode="auto">
          <a:xfrm>
            <a:off x="6324600" y="27432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89" name="Oval 145"/>
          <p:cNvSpPr>
            <a:spLocks noChangeArrowheads="1"/>
          </p:cNvSpPr>
          <p:nvPr/>
        </p:nvSpPr>
        <p:spPr bwMode="auto">
          <a:xfrm>
            <a:off x="6248400" y="28956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0" name="Oval 146"/>
          <p:cNvSpPr>
            <a:spLocks noChangeArrowheads="1"/>
          </p:cNvSpPr>
          <p:nvPr/>
        </p:nvSpPr>
        <p:spPr bwMode="auto">
          <a:xfrm>
            <a:off x="6858000" y="27432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1" name="Oval 147"/>
          <p:cNvSpPr>
            <a:spLocks noChangeArrowheads="1"/>
          </p:cNvSpPr>
          <p:nvPr/>
        </p:nvSpPr>
        <p:spPr bwMode="auto">
          <a:xfrm>
            <a:off x="6781800" y="28956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2" name="Oval 148"/>
          <p:cNvSpPr>
            <a:spLocks noChangeArrowheads="1"/>
          </p:cNvSpPr>
          <p:nvPr/>
        </p:nvSpPr>
        <p:spPr bwMode="auto">
          <a:xfrm>
            <a:off x="6705600" y="29718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3" name="Oval 149"/>
          <p:cNvSpPr>
            <a:spLocks noChangeArrowheads="1"/>
          </p:cNvSpPr>
          <p:nvPr/>
        </p:nvSpPr>
        <p:spPr bwMode="auto">
          <a:xfrm>
            <a:off x="6705600" y="31242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4" name="Oval 150"/>
          <p:cNvSpPr>
            <a:spLocks noChangeArrowheads="1"/>
          </p:cNvSpPr>
          <p:nvPr/>
        </p:nvSpPr>
        <p:spPr bwMode="auto">
          <a:xfrm>
            <a:off x="6477000" y="31242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5" name="Oval 151"/>
          <p:cNvSpPr>
            <a:spLocks noChangeArrowheads="1"/>
          </p:cNvSpPr>
          <p:nvPr/>
        </p:nvSpPr>
        <p:spPr bwMode="auto">
          <a:xfrm>
            <a:off x="6019800" y="32004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6" name="Oval 152"/>
          <p:cNvSpPr>
            <a:spLocks noChangeArrowheads="1"/>
          </p:cNvSpPr>
          <p:nvPr/>
        </p:nvSpPr>
        <p:spPr bwMode="auto">
          <a:xfrm>
            <a:off x="6019800" y="33528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7" name="Oval 153"/>
          <p:cNvSpPr>
            <a:spLocks noChangeArrowheads="1"/>
          </p:cNvSpPr>
          <p:nvPr/>
        </p:nvSpPr>
        <p:spPr bwMode="auto">
          <a:xfrm>
            <a:off x="6172200" y="32766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8" name="Oval 154"/>
          <p:cNvSpPr>
            <a:spLocks noChangeArrowheads="1"/>
          </p:cNvSpPr>
          <p:nvPr/>
        </p:nvSpPr>
        <p:spPr bwMode="auto">
          <a:xfrm>
            <a:off x="3200400" y="6096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899" name="Oval 155"/>
          <p:cNvSpPr>
            <a:spLocks noChangeArrowheads="1"/>
          </p:cNvSpPr>
          <p:nvPr/>
        </p:nvSpPr>
        <p:spPr bwMode="auto">
          <a:xfrm>
            <a:off x="3200400" y="60960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900" name="Oval 156"/>
          <p:cNvSpPr>
            <a:spLocks noChangeArrowheads="1"/>
          </p:cNvSpPr>
          <p:nvPr/>
        </p:nvSpPr>
        <p:spPr bwMode="auto">
          <a:xfrm>
            <a:off x="2590800" y="6248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908" name="Oval 164"/>
          <p:cNvSpPr>
            <a:spLocks noChangeArrowheads="1"/>
          </p:cNvSpPr>
          <p:nvPr/>
        </p:nvSpPr>
        <p:spPr bwMode="auto">
          <a:xfrm>
            <a:off x="6324600" y="43434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910" name="Oval 166"/>
          <p:cNvSpPr>
            <a:spLocks noChangeArrowheads="1"/>
          </p:cNvSpPr>
          <p:nvPr/>
        </p:nvSpPr>
        <p:spPr bwMode="auto">
          <a:xfrm>
            <a:off x="4267200" y="11430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911" name="Oval 167"/>
          <p:cNvSpPr>
            <a:spLocks noChangeArrowheads="1"/>
          </p:cNvSpPr>
          <p:nvPr/>
        </p:nvSpPr>
        <p:spPr bwMode="auto">
          <a:xfrm>
            <a:off x="4114800" y="12192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912" name="Oval 168"/>
          <p:cNvSpPr>
            <a:spLocks noChangeArrowheads="1"/>
          </p:cNvSpPr>
          <p:nvPr/>
        </p:nvSpPr>
        <p:spPr bwMode="auto">
          <a:xfrm>
            <a:off x="4191000" y="1524000"/>
            <a:ext cx="152400" cy="152400"/>
          </a:xfrm>
          <a:prstGeom prst="ellipse">
            <a:avLst/>
          </a:prstGeom>
          <a:solidFill>
            <a:srgbClr val="FF0000"/>
          </a:solidFill>
          <a:ln w="127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915" name="Oval 171"/>
          <p:cNvSpPr>
            <a:spLocks noChangeArrowheads="1"/>
          </p:cNvSpPr>
          <p:nvPr/>
        </p:nvSpPr>
        <p:spPr bwMode="auto">
          <a:xfrm>
            <a:off x="6019800" y="4800600"/>
            <a:ext cx="152400" cy="152400"/>
          </a:xfrm>
          <a:prstGeom prst="ellipse">
            <a:avLst/>
          </a:prstGeom>
          <a:solidFill>
            <a:schemeClr val="accent2"/>
          </a:solidFill>
          <a:ln w="127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916" name="Rectangle 172"/>
          <p:cNvSpPr>
            <a:spLocks noChangeArrowheads="1"/>
          </p:cNvSpPr>
          <p:nvPr/>
        </p:nvSpPr>
        <p:spPr bwMode="auto">
          <a:xfrm>
            <a:off x="4038600" y="990600"/>
            <a:ext cx="228600" cy="228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43917" name="Rectangle 173"/>
          <p:cNvSpPr>
            <a:spLocks noChangeArrowheads="1"/>
          </p:cNvSpPr>
          <p:nvPr/>
        </p:nvSpPr>
        <p:spPr bwMode="auto">
          <a:xfrm>
            <a:off x="4191000" y="914400"/>
            <a:ext cx="228600" cy="228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effectLst>
                <a:outerShdw blurRad="38100" dist="38100" dir="2700000" algn="tl">
                  <a:srgbClr val="DDDDDD"/>
                </a:outerShdw>
              </a:effectLst>
              <a:cs typeface="+mn-cs"/>
            </a:endParaRPr>
          </a:p>
        </p:txBody>
      </p:sp>
      <p:sp>
        <p:nvSpPr>
          <p:cNvPr id="543918" name="Rectangle 174"/>
          <p:cNvSpPr>
            <a:spLocks noChangeArrowheads="1"/>
          </p:cNvSpPr>
          <p:nvPr/>
        </p:nvSpPr>
        <p:spPr bwMode="auto">
          <a:xfrm>
            <a:off x="3962400" y="1447800"/>
            <a:ext cx="228600" cy="228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effectLst>
                <a:outerShdw blurRad="38100" dist="38100" dir="2700000" algn="tl">
                  <a:srgbClr val="DDDDDD"/>
                </a:outerShdw>
              </a:effectLst>
              <a:cs typeface="+mn-cs"/>
            </a:endParaRPr>
          </a:p>
        </p:txBody>
      </p:sp>
      <p:sp>
        <p:nvSpPr>
          <p:cNvPr id="543919" name="Rectangle 175"/>
          <p:cNvSpPr>
            <a:spLocks noChangeArrowheads="1"/>
          </p:cNvSpPr>
          <p:nvPr/>
        </p:nvSpPr>
        <p:spPr bwMode="auto">
          <a:xfrm>
            <a:off x="6477000" y="4267200"/>
            <a:ext cx="228600" cy="228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effectLst>
                <a:outerShdw blurRad="38100" dist="38100" dir="2700000" algn="tl">
                  <a:srgbClr val="DDDDDD"/>
                </a:outerShdw>
              </a:effectLst>
              <a:cs typeface="+mn-cs"/>
            </a:endParaRPr>
          </a:p>
        </p:txBody>
      </p:sp>
      <p:sp>
        <p:nvSpPr>
          <p:cNvPr id="543920" name="Rectangle 176"/>
          <p:cNvSpPr>
            <a:spLocks noChangeArrowheads="1"/>
          </p:cNvSpPr>
          <p:nvPr/>
        </p:nvSpPr>
        <p:spPr bwMode="auto">
          <a:xfrm>
            <a:off x="6172200" y="4800600"/>
            <a:ext cx="228600" cy="228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effectLst>
                <a:outerShdw blurRad="38100" dist="38100" dir="2700000" algn="tl">
                  <a:srgbClr val="DDDDDD"/>
                </a:outerShdw>
              </a:effectLst>
              <a:cs typeface="+mn-cs"/>
            </a:endParaRPr>
          </a:p>
        </p:txBody>
      </p:sp>
      <p:sp>
        <p:nvSpPr>
          <p:cNvPr id="543921" name="Rectangle 177"/>
          <p:cNvSpPr>
            <a:spLocks noChangeArrowheads="1"/>
          </p:cNvSpPr>
          <p:nvPr/>
        </p:nvSpPr>
        <p:spPr bwMode="auto">
          <a:xfrm>
            <a:off x="6553200" y="4267200"/>
            <a:ext cx="228600" cy="228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b="1">
              <a:effectLst>
                <a:outerShdw blurRad="38100" dist="38100" dir="2700000" algn="tl">
                  <a:srgbClr val="DDDDDD"/>
                </a:outerShdw>
              </a:effectLst>
              <a:cs typeface="+mn-cs"/>
            </a:endParaRPr>
          </a:p>
        </p:txBody>
      </p:sp>
      <p:sp>
        <p:nvSpPr>
          <p:cNvPr id="543922" name="Rectangle 178"/>
          <p:cNvSpPr>
            <a:spLocks noChangeArrowheads="1"/>
          </p:cNvSpPr>
          <p:nvPr/>
        </p:nvSpPr>
        <p:spPr bwMode="auto">
          <a:xfrm>
            <a:off x="3200400" y="6248400"/>
            <a:ext cx="228600" cy="228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effectLst>
                <a:outerShdw blurRad="38100" dist="38100" dir="2700000" algn="tl">
                  <a:srgbClr val="DDDDDD"/>
                </a:outerShdw>
              </a:effectLst>
              <a:cs typeface="+mn-cs"/>
            </a:endParaRPr>
          </a:p>
        </p:txBody>
      </p:sp>
      <p:sp>
        <p:nvSpPr>
          <p:cNvPr id="543923" name="Rectangle 179"/>
          <p:cNvSpPr>
            <a:spLocks noChangeArrowheads="1"/>
          </p:cNvSpPr>
          <p:nvPr/>
        </p:nvSpPr>
        <p:spPr bwMode="auto">
          <a:xfrm>
            <a:off x="2514600" y="6400800"/>
            <a:ext cx="228600" cy="228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effectLst>
                <a:outerShdw blurRad="38100" dist="38100" dir="2700000" algn="tl">
                  <a:srgbClr val="DDDDDD"/>
                </a:outerShdw>
              </a:effectLst>
              <a:cs typeface="+mn-cs"/>
            </a:endParaRPr>
          </a:p>
        </p:txBody>
      </p:sp>
      <p:pic>
        <p:nvPicPr>
          <p:cNvPr id="31910" name="Picture 180" descr="1"/>
          <p:cNvPicPr>
            <a:picLocks noChangeAspect="1" noChangeArrowheads="1"/>
          </p:cNvPicPr>
          <p:nvPr/>
        </p:nvPicPr>
        <p:blipFill>
          <a:blip r:embed="rId4">
            <a:extLst>
              <a:ext uri="{28A0092B-C50C-407E-A947-70E740481C1C}">
                <a14:useLocalDpi xmlns:a14="http://schemas.microsoft.com/office/drawing/2010/main" val="0"/>
              </a:ext>
            </a:extLst>
          </a:blip>
          <a:srcRect l="70102" b="63297"/>
          <a:stretch>
            <a:fillRect/>
          </a:stretch>
        </p:blipFill>
        <p:spPr bwMode="auto">
          <a:xfrm>
            <a:off x="6613525" y="4003675"/>
            <a:ext cx="18446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10195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3" name="Rectangle 3"/>
          <p:cNvSpPr>
            <a:spLocks noGrp="1" noChangeArrowheads="1"/>
          </p:cNvSpPr>
          <p:nvPr>
            <p:ph type="body" idx="1"/>
          </p:nvPr>
        </p:nvSpPr>
        <p:spPr>
          <a:xfrm>
            <a:off x="762000" y="1371600"/>
            <a:ext cx="7542213" cy="4953000"/>
          </a:xfrm>
        </p:spPr>
        <p:txBody>
          <a:bodyPr/>
          <a:lstStyle/>
          <a:p>
            <a:pPr eaLnBrk="1" hangingPunct="1">
              <a:defRPr/>
            </a:pPr>
            <a:endParaRPr lang="en-US" sz="2800" smtClean="0"/>
          </a:p>
          <a:p>
            <a:pPr eaLnBrk="1" hangingPunct="1">
              <a:defRPr/>
            </a:pPr>
            <a:endParaRPr lang="en-US" sz="2800" smtClean="0"/>
          </a:p>
          <a:p>
            <a:pPr lvl="1" eaLnBrk="1" hangingPunct="1">
              <a:defRPr/>
            </a:pPr>
            <a:r>
              <a:rPr lang="en-US" sz="3200" smtClean="0"/>
              <a:t>Can we use </a:t>
            </a:r>
            <a:r>
              <a:rPr lang="en-US" sz="3200" i="1" smtClean="0"/>
              <a:t>Structure</a:t>
            </a:r>
            <a:r>
              <a:rPr lang="en-US" sz="3200" smtClean="0"/>
              <a:t> to infer the sampling locations of birds from the genetic data?</a:t>
            </a:r>
          </a:p>
          <a:p>
            <a:pPr eaLnBrk="1" hangingPunct="1">
              <a:defRPr/>
            </a:pPr>
            <a:endParaRPr lang="en-US" sz="2800" smtClean="0"/>
          </a:p>
          <a:p>
            <a:pPr eaLnBrk="1" hangingPunct="1">
              <a:defRPr/>
            </a:pPr>
            <a:endParaRPr lang="en-US" sz="2000" smtClean="0"/>
          </a:p>
        </p:txBody>
      </p:sp>
    </p:spTree>
    <p:extLst>
      <p:ext uri="{BB962C8B-B14F-4D97-AF65-F5344CB8AC3E}">
        <p14:creationId xmlns:p14="http://schemas.microsoft.com/office/powerpoint/2010/main" val="8598838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57200"/>
            <a:ext cx="61722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5" name="Text Box 5"/>
          <p:cNvSpPr txBox="1">
            <a:spLocks noChangeArrowheads="1"/>
          </p:cNvSpPr>
          <p:nvPr/>
        </p:nvSpPr>
        <p:spPr bwMode="auto">
          <a:xfrm>
            <a:off x="231775" y="333375"/>
            <a:ext cx="27559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chemeClr val="accent2"/>
                </a:solidFill>
                <a:effectLst>
                  <a:outerShdw blurRad="38100" dist="38100" dir="2700000" algn="tl">
                    <a:srgbClr val="DDDDDD"/>
                  </a:outerShdw>
                </a:effectLst>
                <a:cs typeface="+mn-cs"/>
              </a:rPr>
              <a:t>Estimation of structure for the Taita thrushes.  Each dot is one individual, labeled according to sample location.  Position in the triangle indicates fraction of membership in each of 3 clusters (points in the corners are completely assigned to one cluster).</a:t>
            </a:r>
          </a:p>
        </p:txBody>
      </p:sp>
      <p:sp>
        <p:nvSpPr>
          <p:cNvPr id="435206" name="Rectangle 6"/>
          <p:cNvSpPr>
            <a:spLocks noChangeArrowheads="1"/>
          </p:cNvSpPr>
          <p:nvPr/>
        </p:nvSpPr>
        <p:spPr bwMode="auto">
          <a:xfrm>
            <a:off x="4140200" y="331788"/>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35207" name="Rectangle 7"/>
          <p:cNvSpPr>
            <a:spLocks noChangeArrowheads="1"/>
          </p:cNvSpPr>
          <p:nvPr/>
        </p:nvSpPr>
        <p:spPr bwMode="auto">
          <a:xfrm>
            <a:off x="1547813" y="5732463"/>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35208" name="Rectangle 8"/>
          <p:cNvSpPr>
            <a:spLocks noChangeArrowheads="1"/>
          </p:cNvSpPr>
          <p:nvPr/>
        </p:nvSpPr>
        <p:spPr bwMode="auto">
          <a:xfrm>
            <a:off x="7019925" y="5734050"/>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5786317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5738"/>
            <a:ext cx="7620000" cy="648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4" name="Rectangle 4"/>
          <p:cNvSpPr>
            <a:spLocks noChangeArrowheads="1"/>
          </p:cNvSpPr>
          <p:nvPr/>
        </p:nvSpPr>
        <p:spPr bwMode="auto">
          <a:xfrm>
            <a:off x="1116013" y="6019800"/>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4965" name="Rectangle 5"/>
          <p:cNvSpPr>
            <a:spLocks noChangeArrowheads="1"/>
          </p:cNvSpPr>
          <p:nvPr/>
        </p:nvSpPr>
        <p:spPr bwMode="auto">
          <a:xfrm>
            <a:off x="7091363" y="6092825"/>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4966" name="Rectangle 6"/>
          <p:cNvSpPr>
            <a:spLocks noChangeArrowheads="1"/>
          </p:cNvSpPr>
          <p:nvPr/>
        </p:nvSpPr>
        <p:spPr bwMode="auto">
          <a:xfrm>
            <a:off x="4067175" y="115888"/>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4967" name="Rectangle 7"/>
          <p:cNvSpPr>
            <a:spLocks noChangeArrowheads="1"/>
          </p:cNvSpPr>
          <p:nvPr/>
        </p:nvSpPr>
        <p:spPr bwMode="auto">
          <a:xfrm>
            <a:off x="6516688" y="331788"/>
            <a:ext cx="431800"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4968" name="Rectangle 8"/>
          <p:cNvSpPr>
            <a:spLocks noChangeArrowheads="1"/>
          </p:cNvSpPr>
          <p:nvPr/>
        </p:nvSpPr>
        <p:spPr bwMode="auto">
          <a:xfrm>
            <a:off x="4643438" y="260350"/>
            <a:ext cx="431800"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4969" name="Rectangle 9"/>
          <p:cNvSpPr>
            <a:spLocks noChangeArrowheads="1"/>
          </p:cNvSpPr>
          <p:nvPr/>
        </p:nvSpPr>
        <p:spPr bwMode="auto">
          <a:xfrm>
            <a:off x="3995738" y="188913"/>
            <a:ext cx="431800"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5851803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7467600" cy="646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7" name="Rectangle 3"/>
          <p:cNvSpPr>
            <a:spLocks noChangeArrowheads="1"/>
          </p:cNvSpPr>
          <p:nvPr/>
        </p:nvSpPr>
        <p:spPr bwMode="auto">
          <a:xfrm>
            <a:off x="7235825" y="6092825"/>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5988" name="Rectangle 4"/>
          <p:cNvSpPr>
            <a:spLocks noChangeArrowheads="1"/>
          </p:cNvSpPr>
          <p:nvPr/>
        </p:nvSpPr>
        <p:spPr bwMode="auto">
          <a:xfrm>
            <a:off x="900113" y="6092825"/>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5989" name="Rectangle 5"/>
          <p:cNvSpPr>
            <a:spLocks noChangeArrowheads="1"/>
          </p:cNvSpPr>
          <p:nvPr/>
        </p:nvSpPr>
        <p:spPr bwMode="auto">
          <a:xfrm>
            <a:off x="3924300" y="115888"/>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5991" name="Rectangle 7"/>
          <p:cNvSpPr>
            <a:spLocks noChangeArrowheads="1"/>
          </p:cNvSpPr>
          <p:nvPr/>
        </p:nvSpPr>
        <p:spPr bwMode="auto">
          <a:xfrm>
            <a:off x="4500563" y="188913"/>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5992" name="Rectangle 8"/>
          <p:cNvSpPr>
            <a:spLocks noChangeArrowheads="1"/>
          </p:cNvSpPr>
          <p:nvPr/>
        </p:nvSpPr>
        <p:spPr bwMode="auto">
          <a:xfrm>
            <a:off x="3419475" y="187325"/>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162786960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400"/>
            <a:ext cx="73152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1" name="Rectangle 3"/>
          <p:cNvSpPr>
            <a:spLocks noChangeArrowheads="1"/>
          </p:cNvSpPr>
          <p:nvPr/>
        </p:nvSpPr>
        <p:spPr bwMode="auto">
          <a:xfrm>
            <a:off x="7091363" y="6092825"/>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7012" name="Rectangle 4"/>
          <p:cNvSpPr>
            <a:spLocks noChangeArrowheads="1"/>
          </p:cNvSpPr>
          <p:nvPr/>
        </p:nvSpPr>
        <p:spPr bwMode="auto">
          <a:xfrm>
            <a:off x="1042988" y="6092825"/>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7013" name="Rectangle 5"/>
          <p:cNvSpPr>
            <a:spLocks noChangeArrowheads="1"/>
          </p:cNvSpPr>
          <p:nvPr/>
        </p:nvSpPr>
        <p:spPr bwMode="auto">
          <a:xfrm>
            <a:off x="4067175" y="44450"/>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7014" name="Rectangle 6"/>
          <p:cNvSpPr>
            <a:spLocks noChangeArrowheads="1"/>
          </p:cNvSpPr>
          <p:nvPr/>
        </p:nvSpPr>
        <p:spPr bwMode="auto">
          <a:xfrm>
            <a:off x="4572000" y="115888"/>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27015" name="Rectangle 7"/>
          <p:cNvSpPr>
            <a:spLocks noChangeArrowheads="1"/>
          </p:cNvSpPr>
          <p:nvPr/>
        </p:nvSpPr>
        <p:spPr bwMode="auto">
          <a:xfrm>
            <a:off x="3490913" y="115888"/>
            <a:ext cx="936625" cy="28892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0617645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71463"/>
            <a:ext cx="7010400" cy="639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Text Box 3"/>
          <p:cNvSpPr txBox="1">
            <a:spLocks noChangeArrowheads="1"/>
          </p:cNvSpPr>
          <p:nvPr/>
        </p:nvSpPr>
        <p:spPr bwMode="auto">
          <a:xfrm>
            <a:off x="231775" y="333375"/>
            <a:ext cx="2900363"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chemeClr val="accent2"/>
                </a:solidFill>
                <a:effectLst>
                  <a:outerShdw blurRad="38100" dist="38100" dir="2700000" algn="tl">
                    <a:srgbClr val="DDDDDD"/>
                  </a:outerShdw>
                </a:effectLst>
                <a:cs typeface="+mn-cs"/>
              </a:rPr>
              <a:t>For these data—despite having only 7 markers—</a:t>
            </a:r>
            <a:r>
              <a:rPr lang="en-US" sz="1800" i="1">
                <a:solidFill>
                  <a:schemeClr val="accent2"/>
                </a:solidFill>
                <a:effectLst>
                  <a:outerShdw blurRad="38100" dist="38100" dir="2700000" algn="tl">
                    <a:srgbClr val="DDDDDD"/>
                  </a:outerShdw>
                </a:effectLst>
                <a:cs typeface="+mn-cs"/>
              </a:rPr>
              <a:t>Structure </a:t>
            </a:r>
            <a:r>
              <a:rPr lang="en-US" sz="1800">
                <a:solidFill>
                  <a:schemeClr val="accent2"/>
                </a:solidFill>
                <a:effectLst>
                  <a:outerShdw blurRad="38100" dist="38100" dir="2700000" algn="tl">
                    <a:srgbClr val="DDDDDD"/>
                  </a:outerShdw>
                </a:effectLst>
                <a:cs typeface="+mn-cs"/>
              </a:rPr>
              <a:t>identifies 3 clear clusters that correspond well with the known geographic labels.</a:t>
            </a:r>
          </a:p>
          <a:p>
            <a:pPr>
              <a:defRPr/>
            </a:pPr>
            <a:endParaRPr lang="en-US" sz="1800">
              <a:solidFill>
                <a:schemeClr val="accent2"/>
              </a:solidFill>
              <a:effectLst>
                <a:outerShdw blurRad="38100" dist="38100" dir="2700000" algn="tl">
                  <a:srgbClr val="DDDDDD"/>
                </a:outerShdw>
              </a:effectLst>
              <a:cs typeface="+mn-cs"/>
            </a:endParaRPr>
          </a:p>
          <a:p>
            <a:pPr>
              <a:defRPr/>
            </a:pPr>
            <a:r>
              <a:rPr lang="en-US" sz="1800">
                <a:solidFill>
                  <a:schemeClr val="accent2"/>
                </a:solidFill>
                <a:effectLst>
                  <a:outerShdw blurRad="38100" dist="38100" dir="2700000" algn="tl">
                    <a:srgbClr val="DDDDDD"/>
                  </a:outerShdw>
                </a:effectLst>
                <a:cs typeface="+mn-cs"/>
              </a:rPr>
              <a:t>Is there evidence for migration?</a:t>
            </a:r>
          </a:p>
          <a:p>
            <a:pPr>
              <a:defRPr/>
            </a:pPr>
            <a:endParaRPr lang="en-US" sz="1800">
              <a:solidFill>
                <a:schemeClr val="accent2"/>
              </a:solidFill>
              <a:effectLst>
                <a:outerShdw blurRad="38100" dist="38100" dir="2700000" algn="tl">
                  <a:srgbClr val="DDDDDD"/>
                </a:outerShdw>
              </a:effectLst>
              <a:cs typeface="+mn-cs"/>
            </a:endParaRPr>
          </a:p>
          <a:p>
            <a:pPr>
              <a:defRPr/>
            </a:pPr>
            <a:r>
              <a:rPr lang="en-US" sz="1800">
                <a:solidFill>
                  <a:schemeClr val="accent2"/>
                </a:solidFill>
                <a:effectLst>
                  <a:outerShdw blurRad="38100" dist="38100" dir="2700000" algn="tl">
                    <a:srgbClr val="DDDDDD"/>
                  </a:outerShdw>
                </a:effectLst>
                <a:cs typeface="+mn-cs"/>
              </a:rPr>
              <a:t>Is K=3 the best model?</a:t>
            </a:r>
          </a:p>
          <a:p>
            <a:pPr>
              <a:defRPr/>
            </a:pPr>
            <a:endParaRPr lang="en-US" sz="1800" i="1">
              <a:solidFill>
                <a:schemeClr val="accent2"/>
              </a:solidFill>
              <a:effectLst>
                <a:outerShdw blurRad="38100" dist="38100" dir="2700000" algn="tl">
                  <a:srgbClr val="DDDDDD"/>
                </a:outerShdw>
              </a:effectLst>
              <a:cs typeface="+mn-cs"/>
            </a:endParaRPr>
          </a:p>
        </p:txBody>
      </p:sp>
    </p:spTree>
    <p:extLst>
      <p:ext uri="{BB962C8B-B14F-4D97-AF65-F5344CB8AC3E}">
        <p14:creationId xmlns:p14="http://schemas.microsoft.com/office/powerpoint/2010/main" val="12112224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8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ChangeArrowheads="1"/>
          </p:cNvSpPr>
          <p:nvPr/>
        </p:nvSpPr>
        <p:spPr bwMode="auto">
          <a:xfrm>
            <a:off x="909638" y="152400"/>
            <a:ext cx="7478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defRPr/>
            </a:pPr>
            <a:r>
              <a:rPr lang="en-US" sz="3200">
                <a:solidFill>
                  <a:schemeClr val="accent2"/>
                </a:solidFill>
                <a:latin typeface="Times New Roman" charset="0"/>
                <a:cs typeface="+mn-cs"/>
              </a:rPr>
              <a:t>Estimating K</a:t>
            </a:r>
          </a:p>
        </p:txBody>
      </p:sp>
      <p:sp>
        <p:nvSpPr>
          <p:cNvPr id="555011" name="Line 3"/>
          <p:cNvSpPr>
            <a:spLocks noChangeShapeType="1"/>
          </p:cNvSpPr>
          <p:nvPr/>
        </p:nvSpPr>
        <p:spPr bwMode="auto">
          <a:xfrm>
            <a:off x="971550" y="1412875"/>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55012" name="Rectangle 4"/>
          <p:cNvSpPr>
            <a:spLocks noChangeArrowheads="1"/>
          </p:cNvSpPr>
          <p:nvPr/>
        </p:nvSpPr>
        <p:spPr bwMode="auto">
          <a:xfrm>
            <a:off x="468313" y="1571625"/>
            <a:ext cx="8135937"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lvl="1">
              <a:defRPr/>
            </a:pPr>
            <a:r>
              <a:rPr lang="en-US" sz="2400" i="1">
                <a:solidFill>
                  <a:schemeClr val="accent2"/>
                </a:solidFill>
                <a:latin typeface="Times New Roman" charset="0"/>
                <a:cs typeface="+mn-cs"/>
              </a:rPr>
              <a:t>Structure</a:t>
            </a:r>
            <a:r>
              <a:rPr lang="en-US" sz="2400">
                <a:solidFill>
                  <a:schemeClr val="accent2"/>
                </a:solidFill>
                <a:latin typeface="Times New Roman" charset="0"/>
                <a:cs typeface="+mn-cs"/>
              </a:rPr>
              <a:t> is run separately at different values of K.  The program computes a statistic that measures the fit of each value of K (sort of a penalized likelihood); this can be used to help select K.</a:t>
            </a:r>
            <a:endParaRPr lang="en-US">
              <a:solidFill>
                <a:schemeClr val="accent2"/>
              </a:solidFill>
              <a:latin typeface="Times New Roman" charset="0"/>
              <a:cs typeface="+mn-cs"/>
            </a:endParaRPr>
          </a:p>
        </p:txBody>
      </p:sp>
      <p:sp>
        <p:nvSpPr>
          <p:cNvPr id="555013" name="Rectangle 5"/>
          <p:cNvSpPr>
            <a:spLocks noChangeArrowheads="1"/>
          </p:cNvSpPr>
          <p:nvPr/>
        </p:nvSpPr>
        <p:spPr bwMode="auto">
          <a:xfrm>
            <a:off x="755650" y="5300663"/>
            <a:ext cx="2619375"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defRPr/>
            </a:pPr>
            <a:r>
              <a:rPr lang="en-US" sz="1800">
                <a:solidFill>
                  <a:srgbClr val="FF0000"/>
                </a:solidFill>
                <a:latin typeface="Times New Roman" charset="0"/>
                <a:cs typeface="+mn-cs"/>
              </a:rPr>
              <a:t>Taita thrush data</a:t>
            </a:r>
          </a:p>
        </p:txBody>
      </p:sp>
      <p:sp>
        <p:nvSpPr>
          <p:cNvPr id="555014" name="Text Box 6"/>
          <p:cNvSpPr txBox="1">
            <a:spLocks noChangeArrowheads="1"/>
          </p:cNvSpPr>
          <p:nvPr/>
        </p:nvSpPr>
        <p:spPr bwMode="auto">
          <a:xfrm>
            <a:off x="3886200" y="5013325"/>
            <a:ext cx="280988"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effectLst>
                  <a:outerShdw blurRad="38100" dist="38100" dir="2700000" algn="tl">
                    <a:srgbClr val="DDDDDD"/>
                  </a:outerShdw>
                </a:effectLst>
                <a:cs typeface="+mn-cs"/>
              </a:rPr>
              <a:t>12</a:t>
            </a:r>
            <a:r>
              <a:rPr lang="en-US" sz="2000">
                <a:solidFill>
                  <a:srgbClr val="FF0000"/>
                </a:solidFill>
                <a:effectLst>
                  <a:outerShdw blurRad="38100" dist="38100" dir="2700000" algn="tl">
                    <a:srgbClr val="DDDDDD"/>
                  </a:outerShdw>
                </a:effectLst>
                <a:cs typeface="+mn-cs"/>
              </a:rPr>
              <a:t>3</a:t>
            </a:r>
            <a:r>
              <a:rPr lang="en-US" sz="2000">
                <a:effectLst>
                  <a:outerShdw blurRad="38100" dist="38100" dir="2700000" algn="tl">
                    <a:srgbClr val="DDDDDD"/>
                  </a:outerShdw>
                </a:effectLst>
                <a:cs typeface="+mn-cs"/>
              </a:rPr>
              <a:t>45</a:t>
            </a:r>
          </a:p>
        </p:txBody>
      </p:sp>
      <p:sp>
        <p:nvSpPr>
          <p:cNvPr id="555015" name="Text Box 7"/>
          <p:cNvSpPr txBox="1">
            <a:spLocks noChangeArrowheads="1"/>
          </p:cNvSpPr>
          <p:nvPr/>
        </p:nvSpPr>
        <p:spPr bwMode="auto">
          <a:xfrm>
            <a:off x="6115050" y="4922838"/>
            <a:ext cx="11207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effectLst>
                  <a:outerShdw blurRad="38100" dist="38100" dir="2700000" algn="tl">
                    <a:srgbClr val="DDDDDD"/>
                  </a:outerShdw>
                </a:effectLst>
                <a:cs typeface="+mn-cs"/>
              </a:rPr>
              <a:t>~0        ~0   </a:t>
            </a:r>
            <a:r>
              <a:rPr lang="en-US" sz="2000">
                <a:solidFill>
                  <a:srgbClr val="FF0000"/>
                </a:solidFill>
                <a:effectLst>
                  <a:outerShdw blurRad="38100" dist="38100" dir="2700000" algn="tl">
                    <a:srgbClr val="DDDDDD"/>
                  </a:outerShdw>
                </a:effectLst>
                <a:cs typeface="+mn-cs"/>
              </a:rPr>
              <a:t>0.993</a:t>
            </a:r>
            <a:r>
              <a:rPr lang="en-US" sz="2000">
                <a:effectLst>
                  <a:outerShdw blurRad="38100" dist="38100" dir="2700000" algn="tl">
                    <a:srgbClr val="DDDDDD"/>
                  </a:outerShdw>
                </a:effectLst>
                <a:cs typeface="+mn-cs"/>
              </a:rPr>
              <a:t>  0.007 0.00005</a:t>
            </a:r>
          </a:p>
        </p:txBody>
      </p:sp>
      <p:sp>
        <p:nvSpPr>
          <p:cNvPr id="555016" name="Line 8"/>
          <p:cNvSpPr>
            <a:spLocks noChangeShapeType="1"/>
          </p:cNvSpPr>
          <p:nvPr/>
        </p:nvSpPr>
        <p:spPr bwMode="auto">
          <a:xfrm>
            <a:off x="2990850" y="4694238"/>
            <a:ext cx="3810000"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55017" name="Text Box 9"/>
          <p:cNvSpPr txBox="1">
            <a:spLocks noChangeArrowheads="1"/>
          </p:cNvSpPr>
          <p:nvPr/>
        </p:nvSpPr>
        <p:spPr bwMode="auto">
          <a:xfrm>
            <a:off x="3143250" y="3703638"/>
            <a:ext cx="14017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a:effectLst>
                  <a:outerShdw blurRad="38100" dist="38100" dir="2700000" algn="tl">
                    <a:srgbClr val="DDDDDD"/>
                  </a:outerShdw>
                </a:effectLst>
                <a:cs typeface="+mn-cs"/>
              </a:rPr>
              <a:t>Assumed value of </a:t>
            </a:r>
            <a:r>
              <a:rPr lang="en-US" sz="2000" i="1">
                <a:effectLst>
                  <a:outerShdw blurRad="38100" dist="38100" dir="2700000" algn="tl">
                    <a:srgbClr val="DDDDDD"/>
                  </a:outerShdw>
                </a:effectLst>
                <a:cs typeface="+mn-cs"/>
              </a:rPr>
              <a:t>K</a:t>
            </a:r>
            <a:endParaRPr lang="en-US" sz="2000">
              <a:effectLst>
                <a:outerShdw blurRad="38100" dist="38100" dir="2700000" algn="tl">
                  <a:srgbClr val="DDDDDD"/>
                </a:outerShdw>
              </a:effectLst>
              <a:latin typeface="Webdings" charset="0"/>
              <a:cs typeface="+mn-cs"/>
            </a:endParaRPr>
          </a:p>
        </p:txBody>
      </p:sp>
      <p:sp>
        <p:nvSpPr>
          <p:cNvPr id="555018" name="Text Box 10"/>
          <p:cNvSpPr txBox="1">
            <a:spLocks noChangeArrowheads="1"/>
          </p:cNvSpPr>
          <p:nvPr/>
        </p:nvSpPr>
        <p:spPr bwMode="auto">
          <a:xfrm>
            <a:off x="5429250" y="3671888"/>
            <a:ext cx="19065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000">
                <a:effectLst>
                  <a:outerShdw blurRad="38100" dist="38100" dir="2700000" algn="tl">
                    <a:srgbClr val="DDDDDD"/>
                  </a:outerShdw>
                </a:effectLst>
                <a:cs typeface="+mn-cs"/>
              </a:rPr>
              <a:t>Posterior probability of </a:t>
            </a:r>
            <a:r>
              <a:rPr lang="en-US" sz="2000" i="1">
                <a:effectLst>
                  <a:outerShdw blurRad="38100" dist="38100" dir="2700000" algn="tl">
                    <a:srgbClr val="DDDDDD"/>
                  </a:outerShdw>
                </a:effectLst>
                <a:cs typeface="+mn-cs"/>
              </a:rPr>
              <a:t>K</a:t>
            </a:r>
            <a:endParaRPr lang="en-US" sz="2000">
              <a:effectLst>
                <a:outerShdw blurRad="38100" dist="38100" dir="2700000" algn="tl">
                  <a:srgbClr val="DDDDDD"/>
                </a:outerShdw>
              </a:effectLst>
              <a:cs typeface="+mn-cs"/>
            </a:endParaRPr>
          </a:p>
        </p:txBody>
      </p:sp>
    </p:spTree>
    <p:extLst>
      <p:ext uri="{BB962C8B-B14F-4D97-AF65-F5344CB8AC3E}">
        <p14:creationId xmlns:p14="http://schemas.microsoft.com/office/powerpoint/2010/main" val="14228839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ChangeArrowheads="1"/>
          </p:cNvSpPr>
          <p:nvPr/>
        </p:nvSpPr>
        <p:spPr bwMode="auto">
          <a:xfrm>
            <a:off x="909638" y="-171450"/>
            <a:ext cx="7478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defRPr/>
            </a:pPr>
            <a:r>
              <a:rPr lang="en-US" sz="3200">
                <a:solidFill>
                  <a:schemeClr val="accent2"/>
                </a:solidFill>
                <a:latin typeface="Times New Roman" charset="0"/>
                <a:cs typeface="+mn-cs"/>
              </a:rPr>
              <a:t>More on estimating K</a:t>
            </a:r>
          </a:p>
        </p:txBody>
      </p:sp>
      <p:sp>
        <p:nvSpPr>
          <p:cNvPr id="556035" name="Line 3"/>
          <p:cNvSpPr>
            <a:spLocks noChangeShapeType="1"/>
          </p:cNvSpPr>
          <p:nvPr/>
        </p:nvSpPr>
        <p:spPr bwMode="auto">
          <a:xfrm>
            <a:off x="1085850" y="1052513"/>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56036" name="Rectangle 4"/>
          <p:cNvSpPr>
            <a:spLocks noChangeArrowheads="1"/>
          </p:cNvSpPr>
          <p:nvPr/>
        </p:nvSpPr>
        <p:spPr bwMode="auto">
          <a:xfrm>
            <a:off x="250825" y="1196975"/>
            <a:ext cx="86423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defRPr/>
            </a:pPr>
            <a:r>
              <a:rPr lang="en-US" sz="2400" dirty="0">
                <a:solidFill>
                  <a:schemeClr val="accent2"/>
                </a:solidFill>
                <a:latin typeface="Times New Roman" charset="0"/>
                <a:cs typeface="+mn-cs"/>
              </a:rPr>
              <a:t>In practical applications, estimating K is challenging for at least two important reasons [see the </a:t>
            </a:r>
            <a:r>
              <a:rPr lang="en-US" sz="2400" i="1" dirty="0">
                <a:solidFill>
                  <a:schemeClr val="accent2"/>
                </a:solidFill>
                <a:latin typeface="Times New Roman" charset="0"/>
                <a:cs typeface="+mn-cs"/>
              </a:rPr>
              <a:t>structure </a:t>
            </a:r>
            <a:r>
              <a:rPr lang="en-US" sz="2400" dirty="0">
                <a:solidFill>
                  <a:schemeClr val="accent2"/>
                </a:solidFill>
                <a:latin typeface="Times New Roman" charset="0"/>
                <a:cs typeface="+mn-cs"/>
              </a:rPr>
              <a:t>manual for further discussion]:</a:t>
            </a:r>
          </a:p>
          <a:p>
            <a:pPr>
              <a:defRPr/>
            </a:pPr>
            <a:endParaRPr lang="en-US" sz="2400" dirty="0">
              <a:solidFill>
                <a:schemeClr val="accent2"/>
              </a:solidFill>
              <a:latin typeface="Times New Roman" charset="0"/>
              <a:cs typeface="+mn-cs"/>
            </a:endParaRPr>
          </a:p>
          <a:p>
            <a:pPr lvl="1">
              <a:defRPr/>
            </a:pPr>
            <a:r>
              <a:rPr lang="en-US" sz="2000" dirty="0">
                <a:latin typeface="Times New Roman" charset="0"/>
                <a:cs typeface="+mn-cs"/>
              </a:rPr>
              <a:t>It is technically difficult to compute the quantity required for model choice, </a:t>
            </a:r>
            <a:r>
              <a:rPr lang="en-US" sz="2000" dirty="0" err="1">
                <a:latin typeface="Times New Roman" charset="0"/>
                <a:cs typeface="+mn-cs"/>
              </a:rPr>
              <a:t>Pr</a:t>
            </a:r>
            <a:r>
              <a:rPr lang="en-US" sz="2000" dirty="0">
                <a:latin typeface="Times New Roman" charset="0"/>
                <a:cs typeface="+mn-cs"/>
              </a:rPr>
              <a:t>(Data | K, model), and our approximation implemented in </a:t>
            </a:r>
            <a:r>
              <a:rPr lang="en-US" sz="2000" i="1" dirty="0">
                <a:latin typeface="Times New Roman" charset="0"/>
                <a:cs typeface="+mn-cs"/>
              </a:rPr>
              <a:t>structure </a:t>
            </a:r>
            <a:r>
              <a:rPr lang="en-US" sz="2000" dirty="0">
                <a:latin typeface="Times New Roman" charset="0"/>
                <a:cs typeface="+mn-cs"/>
              </a:rPr>
              <a:t>may not always give the correct ordering.</a:t>
            </a:r>
          </a:p>
          <a:p>
            <a:pPr lvl="1">
              <a:defRPr/>
            </a:pPr>
            <a:endParaRPr lang="en-US" sz="2000" dirty="0">
              <a:latin typeface="Times New Roman" charset="0"/>
              <a:cs typeface="+mn-cs"/>
            </a:endParaRPr>
          </a:p>
          <a:p>
            <a:pPr lvl="1">
              <a:defRPr/>
            </a:pPr>
            <a:r>
              <a:rPr lang="en-US" sz="2000" dirty="0">
                <a:latin typeface="Times New Roman" charset="0"/>
                <a:cs typeface="+mn-cs"/>
              </a:rPr>
              <a:t>More fundamentally, the </a:t>
            </a:r>
            <a:r>
              <a:rPr lang="en-US" sz="2000" i="1" dirty="0">
                <a:latin typeface="Times New Roman" charset="0"/>
                <a:cs typeface="+mn-cs"/>
              </a:rPr>
              <a:t>structure </a:t>
            </a:r>
            <a:r>
              <a:rPr lang="en-US" sz="2000" dirty="0">
                <a:latin typeface="Times New Roman" charset="0"/>
                <a:cs typeface="+mn-cs"/>
              </a:rPr>
              <a:t>model is obviously a cartoon of reality, and even if we had perfect knowledge, there may be no value of K that would be clearly </a:t>
            </a:r>
            <a:r>
              <a:rPr lang="ja-JP" altLang="en-US" sz="2000" dirty="0">
                <a:latin typeface="Arial"/>
                <a:cs typeface="+mn-cs"/>
              </a:rPr>
              <a:t>“</a:t>
            </a:r>
            <a:r>
              <a:rPr lang="en-US" sz="2000" dirty="0">
                <a:latin typeface="Times New Roman" charset="0"/>
                <a:cs typeface="+mn-cs"/>
              </a:rPr>
              <a:t>correct</a:t>
            </a:r>
            <a:r>
              <a:rPr lang="ja-JP" altLang="en-US" sz="2000" dirty="0">
                <a:latin typeface="Arial"/>
                <a:cs typeface="+mn-cs"/>
              </a:rPr>
              <a:t>”</a:t>
            </a:r>
            <a:r>
              <a:rPr lang="en-US" sz="2000" dirty="0">
                <a:latin typeface="Times New Roman" charset="0"/>
                <a:cs typeface="+mn-cs"/>
              </a:rPr>
              <a:t>.  [E.g., K may not be well-defined if there is spatial population structure, or variable levels of relatedness among individuals, and depends on sampling design.]</a:t>
            </a:r>
          </a:p>
          <a:p>
            <a:pPr lvl="1">
              <a:defRPr/>
            </a:pPr>
            <a:endParaRPr lang="en-US" sz="2000" dirty="0">
              <a:solidFill>
                <a:schemeClr val="accent2"/>
              </a:solidFill>
              <a:latin typeface="Times New Roman" charset="0"/>
              <a:cs typeface="+mn-cs"/>
            </a:endParaRPr>
          </a:p>
          <a:p>
            <a:pPr>
              <a:defRPr/>
            </a:pPr>
            <a:r>
              <a:rPr lang="en-US" sz="2000" dirty="0">
                <a:solidFill>
                  <a:schemeClr val="accent2"/>
                </a:solidFill>
                <a:latin typeface="Times New Roman" charset="0"/>
                <a:cs typeface="+mn-cs"/>
              </a:rPr>
              <a:t>Structure is often useful as a tool for visualizing population structure, and it may make most to consider results for a range of values of K.</a:t>
            </a:r>
          </a:p>
          <a:p>
            <a:pPr>
              <a:defRPr/>
            </a:pPr>
            <a:endParaRPr lang="en-US" sz="2000" dirty="0">
              <a:solidFill>
                <a:schemeClr val="accent2"/>
              </a:solidFill>
              <a:latin typeface="Times New Roman" charset="0"/>
              <a:cs typeface="+mn-cs"/>
            </a:endParaRPr>
          </a:p>
          <a:p>
            <a:pPr>
              <a:defRPr/>
            </a:pPr>
            <a:r>
              <a:rPr lang="en-US" sz="2000" dirty="0">
                <a:solidFill>
                  <a:schemeClr val="accent2"/>
                </a:solidFill>
                <a:latin typeface="Times New Roman" charset="0"/>
                <a:cs typeface="+mn-cs"/>
              </a:rPr>
              <a:t>[Note that </a:t>
            </a:r>
            <a:r>
              <a:rPr lang="en-US" sz="2000" dirty="0" err="1">
                <a:solidFill>
                  <a:schemeClr val="accent2"/>
                </a:solidFill>
                <a:latin typeface="Times New Roman" charset="0"/>
                <a:cs typeface="+mn-cs"/>
              </a:rPr>
              <a:t>Evanno</a:t>
            </a:r>
            <a:r>
              <a:rPr lang="en-US" sz="2000" dirty="0">
                <a:solidFill>
                  <a:schemeClr val="accent2"/>
                </a:solidFill>
                <a:latin typeface="Times New Roman" charset="0"/>
                <a:cs typeface="+mn-cs"/>
              </a:rPr>
              <a:t> et al (2005) suggested a different criterion for estimating K.]</a:t>
            </a:r>
          </a:p>
          <a:p>
            <a:pPr lvl="1">
              <a:defRPr/>
            </a:pPr>
            <a:endParaRPr lang="en-US" sz="2000" dirty="0">
              <a:solidFill>
                <a:schemeClr val="accent2"/>
              </a:solidFill>
              <a:latin typeface="Times New Roman" charset="0"/>
              <a:cs typeface="+mn-cs"/>
            </a:endParaRPr>
          </a:p>
          <a:p>
            <a:pPr lvl="1">
              <a:defRPr/>
            </a:pPr>
            <a:endParaRPr lang="en-US" sz="2000" dirty="0">
              <a:solidFill>
                <a:schemeClr val="accent2"/>
              </a:solidFill>
              <a:latin typeface="Times New Roman" charset="0"/>
              <a:cs typeface="+mn-cs"/>
            </a:endParaRPr>
          </a:p>
        </p:txBody>
      </p:sp>
    </p:spTree>
    <p:extLst>
      <p:ext uri="{BB962C8B-B14F-4D97-AF65-F5344CB8AC3E}">
        <p14:creationId xmlns:p14="http://schemas.microsoft.com/office/powerpoint/2010/main" val="5783131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914400" y="2133600"/>
            <a:ext cx="74787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defRPr/>
            </a:pPr>
            <a:r>
              <a:rPr lang="en-US" sz="3200">
                <a:latin typeface="Times New Roman" charset="0"/>
                <a:cs typeface="+mn-cs"/>
              </a:rPr>
              <a:t>Models with informative priors</a:t>
            </a:r>
            <a:endParaRPr lang="en-US" sz="3200">
              <a:solidFill>
                <a:srgbClr val="FF0000"/>
              </a:solidFill>
              <a:latin typeface="Times New Roman" charset="0"/>
              <a:cs typeface="+mn-cs"/>
            </a:endParaRPr>
          </a:p>
        </p:txBody>
      </p:sp>
    </p:spTree>
    <p:extLst>
      <p:ext uri="{BB962C8B-B14F-4D97-AF65-F5344CB8AC3E}">
        <p14:creationId xmlns:p14="http://schemas.microsoft.com/office/powerpoint/2010/main" val="12097297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19744"/>
            <a:ext cx="8229600" cy="5127336"/>
          </a:xfrm>
        </p:spPr>
        <p:txBody>
          <a:bodyPr>
            <a:normAutofit/>
          </a:bodyPr>
          <a:lstStyle/>
          <a:p>
            <a:pPr marL="0" indent="0">
              <a:buNone/>
            </a:pPr>
            <a:r>
              <a:rPr lang="en-US" u="sng" dirty="0" smtClean="0">
                <a:solidFill>
                  <a:schemeClr val="tx2"/>
                </a:solidFill>
              </a:rPr>
              <a:t>Topics:</a:t>
            </a:r>
          </a:p>
          <a:p>
            <a:pPr marL="0" indent="0">
              <a:buNone/>
            </a:pPr>
            <a:endParaRPr lang="en-US" u="sng" dirty="0" smtClean="0">
              <a:solidFill>
                <a:schemeClr val="tx2"/>
              </a:solidFill>
            </a:endParaRPr>
          </a:p>
          <a:p>
            <a:r>
              <a:rPr lang="en-US" sz="2800" dirty="0" smtClean="0"/>
              <a:t>overview of Structure and related techniques</a:t>
            </a:r>
            <a:endParaRPr lang="en-US" sz="2800" dirty="0"/>
          </a:p>
          <a:p>
            <a:r>
              <a:rPr lang="en-US" sz="2800" dirty="0"/>
              <a:t>S</a:t>
            </a:r>
            <a:r>
              <a:rPr lang="en-US" sz="2800" dirty="0" smtClean="0"/>
              <a:t>tructure AMA</a:t>
            </a:r>
          </a:p>
          <a:p>
            <a:pPr marL="0" indent="0">
              <a:buNone/>
            </a:pPr>
            <a:endParaRPr lang="en-US" sz="2800" dirty="0" smtClean="0"/>
          </a:p>
          <a:p>
            <a:pPr marL="0" indent="0">
              <a:buNone/>
            </a:pPr>
            <a:r>
              <a:rPr lang="en-US" sz="2000" dirty="0" smtClean="0"/>
              <a:t>2 minute break</a:t>
            </a:r>
            <a:endParaRPr lang="en-US" sz="2000" dirty="0"/>
          </a:p>
          <a:p>
            <a:endParaRPr lang="en-US" sz="2800" dirty="0" smtClean="0"/>
          </a:p>
          <a:p>
            <a:r>
              <a:rPr lang="en-US" sz="2800" dirty="0" smtClean="0"/>
              <a:t>inference of trees with mixture and admixture</a:t>
            </a:r>
            <a:endParaRPr lang="en-US" sz="2800" dirty="0"/>
          </a:p>
          <a:p>
            <a:r>
              <a:rPr lang="en-US" sz="2800" dirty="0" smtClean="0"/>
              <a:t>a short excursion into (my take on) adaptation</a:t>
            </a:r>
            <a:endParaRPr lang="en-US" dirty="0" smtClean="0"/>
          </a:p>
        </p:txBody>
      </p:sp>
    </p:spTree>
    <p:extLst>
      <p:ext uri="{BB962C8B-B14F-4D97-AF65-F5344CB8AC3E}">
        <p14:creationId xmlns:p14="http://schemas.microsoft.com/office/powerpoint/2010/main" val="9541335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ext Box 2"/>
          <p:cNvSpPr txBox="1">
            <a:spLocks noChangeArrowheads="1"/>
          </p:cNvSpPr>
          <p:nvPr/>
        </p:nvSpPr>
        <p:spPr bwMode="auto">
          <a:xfrm>
            <a:off x="395288" y="1628775"/>
            <a:ext cx="8208962"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en-US" sz="2400">
              <a:solidFill>
                <a:schemeClr val="accent2"/>
              </a:solidFill>
              <a:cs typeface="+mn-cs"/>
            </a:endParaRPr>
          </a:p>
          <a:p>
            <a:pPr algn="ctr">
              <a:defRPr/>
            </a:pPr>
            <a:r>
              <a:rPr lang="en-US" sz="2400">
                <a:solidFill>
                  <a:schemeClr val="accent2"/>
                </a:solidFill>
                <a:cs typeface="+mn-cs"/>
              </a:rPr>
              <a:t>Are any of the thrushes migrants, or descended from recent migrants?</a:t>
            </a:r>
            <a:endParaRPr lang="en-GB" sz="2400">
              <a:effectLst>
                <a:outerShdw blurRad="38100" dist="38100" dir="2700000" algn="tl">
                  <a:srgbClr val="DDDDDD"/>
                </a:outerShdw>
              </a:effectLst>
              <a:cs typeface="+mn-cs"/>
            </a:endParaRPr>
          </a:p>
          <a:p>
            <a:pPr>
              <a:defRPr/>
            </a:pPr>
            <a:endParaRPr lang="en-GB" sz="2400">
              <a:effectLst>
                <a:outerShdw blurRad="38100" dist="38100" dir="2700000" algn="tl">
                  <a:srgbClr val="DDDDDD"/>
                </a:outerShdw>
              </a:effectLst>
              <a:cs typeface="+mn-cs"/>
            </a:endParaRPr>
          </a:p>
          <a:p>
            <a:pPr>
              <a:defRPr/>
            </a:pPr>
            <a:r>
              <a:rPr lang="en-GB" sz="2400">
                <a:effectLst>
                  <a:outerShdw blurRad="38100" dist="38100" dir="2700000" algn="tl">
                    <a:srgbClr val="DDDDDD"/>
                  </a:outerShdw>
                </a:effectLst>
                <a:cs typeface="+mn-cs"/>
              </a:rPr>
              <a:t>Having shown that the unguided </a:t>
            </a:r>
            <a:r>
              <a:rPr lang="en-GB" sz="2400" i="1">
                <a:effectLst>
                  <a:outerShdw blurRad="38100" dist="38100" dir="2700000" algn="tl">
                    <a:srgbClr val="DDDDDD"/>
                  </a:outerShdw>
                </a:effectLst>
                <a:cs typeface="+mn-cs"/>
              </a:rPr>
              <a:t>structure</a:t>
            </a:r>
            <a:r>
              <a:rPr lang="en-GB" sz="2400">
                <a:effectLst>
                  <a:outerShdw blurRad="38100" dist="38100" dir="2700000" algn="tl">
                    <a:srgbClr val="DDDDDD"/>
                  </a:outerShdw>
                </a:effectLst>
                <a:cs typeface="+mn-cs"/>
              </a:rPr>
              <a:t> output corresponds closely to the population labels, we will now change the model to assume that the population labels are USUALLY CORRECT.</a:t>
            </a:r>
          </a:p>
          <a:p>
            <a:pPr>
              <a:defRPr/>
            </a:pPr>
            <a:endParaRPr lang="en-GB" sz="1800">
              <a:effectLst>
                <a:outerShdw blurRad="38100" dist="38100" dir="2700000" algn="tl">
                  <a:srgbClr val="DDDDDD"/>
                </a:outerShdw>
              </a:effectLst>
              <a:cs typeface="+mn-cs"/>
            </a:endParaRPr>
          </a:p>
          <a:p>
            <a:pPr>
              <a:defRPr/>
            </a:pPr>
            <a:r>
              <a:rPr lang="en-GB" sz="2400">
                <a:solidFill>
                  <a:schemeClr val="accent2"/>
                </a:solidFill>
                <a:effectLst>
                  <a:outerShdw blurRad="38100" dist="38100" dir="2700000" algn="tl">
                    <a:srgbClr val="DDDDDD"/>
                  </a:outerShdw>
                </a:effectLst>
                <a:cs typeface="+mn-cs"/>
              </a:rPr>
              <a:t>We test whether there is evidence that particular individuals are migrants or recent hybrids.</a:t>
            </a:r>
          </a:p>
        </p:txBody>
      </p:sp>
      <p:sp>
        <p:nvSpPr>
          <p:cNvPr id="476163" name="Rectangle 3"/>
          <p:cNvSpPr>
            <a:spLocks noChangeArrowheads="1"/>
          </p:cNvSpPr>
          <p:nvPr/>
        </p:nvSpPr>
        <p:spPr bwMode="auto">
          <a:xfrm>
            <a:off x="909638" y="152400"/>
            <a:ext cx="7478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defRPr/>
            </a:pPr>
            <a:r>
              <a:rPr lang="en-US" sz="3200" dirty="0">
                <a:solidFill>
                  <a:srgbClr val="FF0000"/>
                </a:solidFill>
                <a:latin typeface="Times New Roman" charset="0"/>
                <a:cs typeface="+mn-cs"/>
              </a:rPr>
              <a:t>Informative priors 1: detecting migrants (for very informative data)</a:t>
            </a:r>
          </a:p>
        </p:txBody>
      </p:sp>
      <p:sp>
        <p:nvSpPr>
          <p:cNvPr id="476164" name="Line 4"/>
          <p:cNvSpPr>
            <a:spLocks noChangeShapeType="1"/>
          </p:cNvSpPr>
          <p:nvPr/>
        </p:nvSpPr>
        <p:spPr bwMode="auto">
          <a:xfrm>
            <a:off x="971550" y="1412875"/>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87905426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Text Box 2"/>
          <p:cNvSpPr txBox="1">
            <a:spLocks noChangeArrowheads="1"/>
          </p:cNvSpPr>
          <p:nvPr/>
        </p:nvSpPr>
        <p:spPr bwMode="auto">
          <a:xfrm>
            <a:off x="395288" y="1628775"/>
            <a:ext cx="8208962"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1800">
                <a:effectLst>
                  <a:outerShdw blurRad="38100" dist="38100" dir="2700000" algn="tl">
                    <a:srgbClr val="DDDDDD"/>
                  </a:outerShdw>
                </a:effectLst>
                <a:cs typeface="+mn-cs"/>
              </a:rPr>
              <a:t>In order to detect migrants, we assume that individuals come from a pre-assigned population with high probability (e.g. 0.9 or 0.95).</a:t>
            </a:r>
          </a:p>
          <a:p>
            <a:pPr>
              <a:defRPr/>
            </a:pPr>
            <a:endParaRPr lang="en-GB" sz="1800">
              <a:effectLst>
                <a:outerShdw blurRad="38100" dist="38100" dir="2700000" algn="tl">
                  <a:srgbClr val="DDDDDD"/>
                </a:outerShdw>
              </a:effectLst>
              <a:cs typeface="+mn-cs"/>
            </a:endParaRPr>
          </a:p>
          <a:p>
            <a:pPr>
              <a:defRPr/>
            </a:pPr>
            <a:r>
              <a:rPr lang="en-GB" sz="1800">
                <a:effectLst>
                  <a:outerShdw blurRad="38100" dist="38100" dir="2700000" algn="tl">
                    <a:srgbClr val="DDDDDD"/>
                  </a:outerShdw>
                </a:effectLst>
                <a:cs typeface="+mn-cs"/>
              </a:rPr>
              <a:t>But with smaller probability (e.g. 0.1 or 0.05) they instead have migrant ancestors between 0 and G generations ago. </a:t>
            </a:r>
          </a:p>
          <a:p>
            <a:pPr>
              <a:defRPr/>
            </a:pPr>
            <a:endParaRPr lang="en-GB" sz="1800">
              <a:effectLst>
                <a:outerShdw blurRad="38100" dist="38100" dir="2700000" algn="tl">
                  <a:srgbClr val="DDDDDD"/>
                </a:outerShdw>
              </a:effectLst>
              <a:cs typeface="+mn-cs"/>
            </a:endParaRPr>
          </a:p>
          <a:p>
            <a:pPr>
              <a:defRPr/>
            </a:pPr>
            <a:r>
              <a:rPr lang="en-GB" sz="1800">
                <a:effectLst>
                  <a:outerShdw blurRad="38100" dist="38100" dir="2700000" algn="tl">
                    <a:srgbClr val="DDDDDD"/>
                  </a:outerShdw>
                </a:effectLst>
                <a:cs typeface="+mn-cs"/>
              </a:rPr>
              <a:t>We assume a constant average rate of migration.</a:t>
            </a:r>
          </a:p>
          <a:p>
            <a:pPr>
              <a:defRPr/>
            </a:pPr>
            <a:endParaRPr lang="en-GB" sz="1800">
              <a:effectLst>
                <a:outerShdw blurRad="38100" dist="38100" dir="2700000" algn="tl">
                  <a:srgbClr val="DDDDDD"/>
                </a:outerShdw>
              </a:effectLst>
              <a:cs typeface="+mn-cs"/>
            </a:endParaRPr>
          </a:p>
          <a:p>
            <a:pPr>
              <a:defRPr/>
            </a:pPr>
            <a:r>
              <a:rPr lang="en-GB" sz="1800">
                <a:effectLst>
                  <a:outerShdw blurRad="38100" dist="38100" dir="2700000" algn="tl">
                    <a:srgbClr val="DDDDDD"/>
                  </a:outerShdw>
                </a:effectLst>
                <a:cs typeface="+mn-cs"/>
              </a:rPr>
              <a:t>When G=2 then the ratio of migrants is:</a:t>
            </a:r>
          </a:p>
          <a:p>
            <a:pPr>
              <a:defRPr/>
            </a:pPr>
            <a:r>
              <a:rPr lang="en-GB" sz="1800">
                <a:effectLst>
                  <a:outerShdw blurRad="38100" dist="38100" dir="2700000" algn="tl">
                    <a:srgbClr val="DDDDDD"/>
                  </a:outerShdw>
                </a:effectLst>
                <a:cs typeface="+mn-cs"/>
              </a:rPr>
              <a:t>1/7 (individual is a migrant and has 100% imported ancestry) </a:t>
            </a:r>
          </a:p>
          <a:p>
            <a:pPr>
              <a:defRPr/>
            </a:pPr>
            <a:r>
              <a:rPr lang="en-GB" sz="1800">
                <a:effectLst>
                  <a:outerShdw blurRad="38100" dist="38100" dir="2700000" algn="tl">
                    <a:srgbClr val="DDDDDD"/>
                  </a:outerShdw>
                </a:effectLst>
                <a:cs typeface="+mn-cs"/>
              </a:rPr>
              <a:t>2/7 (individual has migrant parent and has 50% imported ancestry)</a:t>
            </a:r>
          </a:p>
          <a:p>
            <a:pPr>
              <a:defRPr/>
            </a:pPr>
            <a:r>
              <a:rPr lang="en-GB" sz="1800">
                <a:effectLst>
                  <a:outerShdw blurRad="38100" dist="38100" dir="2700000" algn="tl">
                    <a:srgbClr val="DDDDDD"/>
                  </a:outerShdw>
                </a:effectLst>
                <a:cs typeface="+mn-cs"/>
              </a:rPr>
              <a:t>4/7 (individual has migrant grandparent and has 25% imported ancestry).</a:t>
            </a:r>
          </a:p>
          <a:p>
            <a:pPr>
              <a:defRPr/>
            </a:pPr>
            <a:endParaRPr lang="en-GB" sz="1800">
              <a:effectLst>
                <a:outerShdw blurRad="38100" dist="38100" dir="2700000" algn="tl">
                  <a:srgbClr val="DDDDDD"/>
                </a:outerShdw>
              </a:effectLst>
              <a:cs typeface="+mn-cs"/>
            </a:endParaRPr>
          </a:p>
          <a:p>
            <a:pPr>
              <a:defRPr/>
            </a:pPr>
            <a:r>
              <a:rPr lang="en-GB" sz="1800">
                <a:effectLst>
                  <a:outerShdw blurRad="38100" dist="38100" dir="2700000" algn="tl">
                    <a:srgbClr val="DDDDDD"/>
                  </a:outerShdw>
                </a:effectLst>
                <a:cs typeface="+mn-cs"/>
              </a:rPr>
              <a:t>And we assume any migrant ancestry from earlier generations will not be detectable.</a:t>
            </a:r>
          </a:p>
          <a:p>
            <a:pPr>
              <a:defRPr/>
            </a:pPr>
            <a:endParaRPr lang="en-GB" sz="1800">
              <a:effectLst>
                <a:outerShdw blurRad="38100" dist="38100" dir="2700000" algn="tl">
                  <a:srgbClr val="DDDDDD"/>
                </a:outerShdw>
              </a:effectLst>
              <a:cs typeface="+mn-cs"/>
            </a:endParaRPr>
          </a:p>
          <a:p>
            <a:pPr>
              <a:defRPr/>
            </a:pPr>
            <a:endParaRPr lang="en-GB" sz="1800">
              <a:effectLst>
                <a:outerShdw blurRad="38100" dist="38100" dir="2700000" algn="tl">
                  <a:srgbClr val="DDDDDD"/>
                </a:outerShdw>
              </a:effectLst>
              <a:cs typeface="+mn-cs"/>
            </a:endParaRPr>
          </a:p>
        </p:txBody>
      </p:sp>
      <p:sp>
        <p:nvSpPr>
          <p:cNvPr id="549891" name="Rectangle 3"/>
          <p:cNvSpPr>
            <a:spLocks noChangeArrowheads="1"/>
          </p:cNvSpPr>
          <p:nvPr/>
        </p:nvSpPr>
        <p:spPr bwMode="auto">
          <a:xfrm>
            <a:off x="674688" y="152400"/>
            <a:ext cx="7478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defRPr/>
            </a:pPr>
            <a:r>
              <a:rPr lang="en-US" sz="3200" dirty="0">
                <a:solidFill>
                  <a:schemeClr val="accent2"/>
                </a:solidFill>
                <a:latin typeface="Times New Roman" charset="0"/>
                <a:cs typeface="+mn-cs"/>
              </a:rPr>
              <a:t>[Some details about the migration model…]</a:t>
            </a:r>
          </a:p>
        </p:txBody>
      </p:sp>
      <p:sp>
        <p:nvSpPr>
          <p:cNvPr id="549892" name="Line 4"/>
          <p:cNvSpPr>
            <a:spLocks noChangeShapeType="1"/>
          </p:cNvSpPr>
          <p:nvPr/>
        </p:nvSpPr>
        <p:spPr bwMode="auto">
          <a:xfrm>
            <a:off x="971550" y="1412875"/>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9319051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41" name="Rectangle 5"/>
          <p:cNvSpPr>
            <a:spLocks noChangeArrowheads="1"/>
          </p:cNvSpPr>
          <p:nvPr/>
        </p:nvSpPr>
        <p:spPr bwMode="auto">
          <a:xfrm>
            <a:off x="0" y="1219200"/>
            <a:ext cx="111601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Individual</a:t>
            </a:r>
          </a:p>
        </p:txBody>
      </p:sp>
      <p:sp>
        <p:nvSpPr>
          <p:cNvPr id="449542" name="Rectangle 6"/>
          <p:cNvSpPr>
            <a:spLocks noChangeArrowheads="1"/>
          </p:cNvSpPr>
          <p:nvPr/>
        </p:nvSpPr>
        <p:spPr bwMode="auto">
          <a:xfrm>
            <a:off x="938213" y="1524000"/>
            <a:ext cx="12985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a:latin typeface="Times New Roman" charset="0"/>
                <a:cs typeface="+mn-cs"/>
              </a:rPr>
              <a:t>Geographic origin</a:t>
            </a:r>
          </a:p>
        </p:txBody>
      </p:sp>
      <p:sp>
        <p:nvSpPr>
          <p:cNvPr id="449543" name="Rectangle 7"/>
          <p:cNvSpPr>
            <a:spLocks noChangeArrowheads="1"/>
          </p:cNvSpPr>
          <p:nvPr/>
        </p:nvSpPr>
        <p:spPr bwMode="auto">
          <a:xfrm>
            <a:off x="2251075" y="1524000"/>
            <a:ext cx="1116013"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a:latin typeface="Times New Roman" charset="0"/>
                <a:cs typeface="+mn-cs"/>
              </a:rPr>
              <a:t>Possible source</a:t>
            </a:r>
          </a:p>
        </p:txBody>
      </p:sp>
      <p:sp>
        <p:nvSpPr>
          <p:cNvPr id="449544" name="Rectangle 8"/>
          <p:cNvSpPr>
            <a:spLocks noChangeArrowheads="1"/>
          </p:cNvSpPr>
          <p:nvPr/>
        </p:nvSpPr>
        <p:spPr bwMode="auto">
          <a:xfrm>
            <a:off x="3367088" y="1571625"/>
            <a:ext cx="3873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a:latin typeface="Times New Roman" charset="0"/>
                <a:cs typeface="+mn-cs"/>
              </a:rPr>
              <a:t>   </a:t>
            </a:r>
          </a:p>
        </p:txBody>
      </p:sp>
      <p:sp>
        <p:nvSpPr>
          <p:cNvPr id="449546" name="Rectangle 10"/>
          <p:cNvSpPr>
            <a:spLocks noChangeArrowheads="1"/>
          </p:cNvSpPr>
          <p:nvPr/>
        </p:nvSpPr>
        <p:spPr bwMode="auto">
          <a:xfrm>
            <a:off x="3875088" y="1524000"/>
            <a:ext cx="1611312"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a:latin typeface="Times New Roman" charset="0"/>
                <a:cs typeface="+mn-cs"/>
              </a:rPr>
              <a:t>No immigrant ancestry</a:t>
            </a:r>
          </a:p>
        </p:txBody>
      </p:sp>
      <p:sp>
        <p:nvSpPr>
          <p:cNvPr id="449547" name="Rectangle 11"/>
          <p:cNvSpPr>
            <a:spLocks noChangeArrowheads="1"/>
          </p:cNvSpPr>
          <p:nvPr/>
        </p:nvSpPr>
        <p:spPr bwMode="auto">
          <a:xfrm>
            <a:off x="5226873" y="1251604"/>
            <a:ext cx="13779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dirty="0">
                <a:latin typeface="Times New Roman" charset="0"/>
                <a:cs typeface="+mn-cs"/>
              </a:rPr>
              <a:t>Immigrant</a:t>
            </a:r>
          </a:p>
        </p:txBody>
      </p:sp>
      <p:sp>
        <p:nvSpPr>
          <p:cNvPr id="449548" name="Rectangle 12"/>
          <p:cNvSpPr>
            <a:spLocks noChangeArrowheads="1"/>
          </p:cNvSpPr>
          <p:nvPr/>
        </p:nvSpPr>
        <p:spPr bwMode="auto">
          <a:xfrm>
            <a:off x="6500813" y="1524000"/>
            <a:ext cx="1271587"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a:latin typeface="Times New Roman" charset="0"/>
                <a:cs typeface="+mn-cs"/>
              </a:rPr>
              <a:t>Immigrant parent</a:t>
            </a:r>
          </a:p>
        </p:txBody>
      </p:sp>
      <p:sp>
        <p:nvSpPr>
          <p:cNvPr id="449549" name="Rectangle 13"/>
          <p:cNvSpPr>
            <a:spLocks noChangeArrowheads="1"/>
          </p:cNvSpPr>
          <p:nvPr/>
        </p:nvSpPr>
        <p:spPr bwMode="auto">
          <a:xfrm>
            <a:off x="7604125" y="1524000"/>
            <a:ext cx="16160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lgn="ctr">
              <a:defRPr/>
            </a:pPr>
            <a:r>
              <a:rPr lang="en-US">
                <a:latin typeface="Times New Roman" charset="0"/>
                <a:cs typeface="+mn-cs"/>
              </a:rPr>
              <a:t>Immigrant grandparent</a:t>
            </a:r>
          </a:p>
        </p:txBody>
      </p:sp>
      <p:sp>
        <p:nvSpPr>
          <p:cNvPr id="449550" name="Rectangle 14"/>
          <p:cNvSpPr>
            <a:spLocks noChangeArrowheads="1"/>
          </p:cNvSpPr>
          <p:nvPr/>
        </p:nvSpPr>
        <p:spPr bwMode="auto">
          <a:xfrm>
            <a:off x="179388" y="1752600"/>
            <a:ext cx="8836025" cy="0"/>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51" name="Rectangle 15"/>
          <p:cNvSpPr>
            <a:spLocks noChangeArrowheads="1"/>
          </p:cNvSpPr>
          <p:nvPr/>
        </p:nvSpPr>
        <p:spPr bwMode="auto">
          <a:xfrm>
            <a:off x="179388" y="1841500"/>
            <a:ext cx="7731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1</a:t>
            </a:r>
          </a:p>
        </p:txBody>
      </p:sp>
      <p:sp>
        <p:nvSpPr>
          <p:cNvPr id="449552" name="Rectangle 16"/>
          <p:cNvSpPr>
            <a:spLocks noChangeArrowheads="1"/>
          </p:cNvSpPr>
          <p:nvPr/>
        </p:nvSpPr>
        <p:spPr bwMode="auto">
          <a:xfrm>
            <a:off x="990600" y="1828800"/>
            <a:ext cx="1298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Ngangao</a:t>
            </a:r>
          </a:p>
        </p:txBody>
      </p:sp>
      <p:sp>
        <p:nvSpPr>
          <p:cNvPr id="449553" name="Rectangle 17"/>
          <p:cNvSpPr>
            <a:spLocks noChangeArrowheads="1"/>
          </p:cNvSpPr>
          <p:nvPr/>
        </p:nvSpPr>
        <p:spPr bwMode="auto">
          <a:xfrm>
            <a:off x="2251075" y="1841500"/>
            <a:ext cx="11160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Chawia</a:t>
            </a:r>
          </a:p>
        </p:txBody>
      </p:sp>
      <p:sp>
        <p:nvSpPr>
          <p:cNvPr id="449554" name="Rectangle 18"/>
          <p:cNvSpPr>
            <a:spLocks noChangeArrowheads="1"/>
          </p:cNvSpPr>
          <p:nvPr/>
        </p:nvSpPr>
        <p:spPr bwMode="auto">
          <a:xfrm>
            <a:off x="3348038" y="1893888"/>
            <a:ext cx="619125" cy="2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dirty="0">
                <a:latin typeface="Times New Roman" charset="0"/>
                <a:cs typeface="+mn-cs"/>
              </a:rPr>
              <a:t>0.05</a:t>
            </a:r>
          </a:p>
        </p:txBody>
      </p:sp>
      <p:sp>
        <p:nvSpPr>
          <p:cNvPr id="449555" name="Rectangle 19"/>
          <p:cNvSpPr>
            <a:spLocks noChangeArrowheads="1"/>
          </p:cNvSpPr>
          <p:nvPr/>
        </p:nvSpPr>
        <p:spPr bwMode="auto">
          <a:xfrm>
            <a:off x="4408488" y="1855788"/>
            <a:ext cx="16113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0.869</a:t>
            </a:r>
          </a:p>
        </p:txBody>
      </p:sp>
      <p:sp>
        <p:nvSpPr>
          <p:cNvPr id="449556" name="Rectangle 20"/>
          <p:cNvSpPr>
            <a:spLocks noChangeArrowheads="1"/>
          </p:cNvSpPr>
          <p:nvPr/>
        </p:nvSpPr>
        <p:spPr bwMode="auto">
          <a:xfrm>
            <a:off x="5365750" y="1841500"/>
            <a:ext cx="790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0.008</a:t>
            </a:r>
          </a:p>
        </p:txBody>
      </p:sp>
      <p:sp>
        <p:nvSpPr>
          <p:cNvPr id="449557" name="Rectangle 21"/>
          <p:cNvSpPr>
            <a:spLocks noChangeArrowheads="1"/>
          </p:cNvSpPr>
          <p:nvPr/>
        </p:nvSpPr>
        <p:spPr bwMode="auto">
          <a:xfrm>
            <a:off x="6781800" y="1841500"/>
            <a:ext cx="12430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0.052</a:t>
            </a:r>
          </a:p>
        </p:txBody>
      </p:sp>
      <p:sp>
        <p:nvSpPr>
          <p:cNvPr id="449558" name="Rectangle 22"/>
          <p:cNvSpPr>
            <a:spLocks noChangeArrowheads="1"/>
          </p:cNvSpPr>
          <p:nvPr/>
        </p:nvSpPr>
        <p:spPr bwMode="auto">
          <a:xfrm>
            <a:off x="8161338" y="1841500"/>
            <a:ext cx="1616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0.063</a:t>
            </a:r>
          </a:p>
        </p:txBody>
      </p:sp>
      <p:sp>
        <p:nvSpPr>
          <p:cNvPr id="449559" name="Rectangle 23"/>
          <p:cNvSpPr>
            <a:spLocks noChangeArrowheads="1"/>
          </p:cNvSpPr>
          <p:nvPr/>
        </p:nvSpPr>
        <p:spPr bwMode="auto">
          <a:xfrm>
            <a:off x="179388" y="2112963"/>
            <a:ext cx="773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60" name="Rectangle 24"/>
          <p:cNvSpPr>
            <a:spLocks noChangeArrowheads="1"/>
          </p:cNvSpPr>
          <p:nvPr/>
        </p:nvSpPr>
        <p:spPr bwMode="auto">
          <a:xfrm>
            <a:off x="952500" y="2112963"/>
            <a:ext cx="129857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61" name="Rectangle 25"/>
          <p:cNvSpPr>
            <a:spLocks noChangeArrowheads="1"/>
          </p:cNvSpPr>
          <p:nvPr/>
        </p:nvSpPr>
        <p:spPr bwMode="auto">
          <a:xfrm>
            <a:off x="2251075" y="2112963"/>
            <a:ext cx="11160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62" name="Rectangle 26"/>
          <p:cNvSpPr>
            <a:spLocks noChangeArrowheads="1"/>
          </p:cNvSpPr>
          <p:nvPr/>
        </p:nvSpPr>
        <p:spPr bwMode="auto">
          <a:xfrm>
            <a:off x="3376613" y="2303463"/>
            <a:ext cx="695325"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dirty="0" smtClean="0">
                <a:latin typeface="Times New Roman" charset="0"/>
                <a:cs typeface="+mn-cs"/>
              </a:rPr>
              <a:t>0.10</a:t>
            </a:r>
            <a:endParaRPr lang="en-US" dirty="0">
              <a:latin typeface="Times New Roman" charset="0"/>
              <a:cs typeface="+mn-cs"/>
            </a:endParaRPr>
          </a:p>
        </p:txBody>
      </p:sp>
      <p:sp>
        <p:nvSpPr>
          <p:cNvPr id="449563" name="Rectangle 27"/>
          <p:cNvSpPr>
            <a:spLocks noChangeArrowheads="1"/>
          </p:cNvSpPr>
          <p:nvPr/>
        </p:nvSpPr>
        <p:spPr bwMode="auto">
          <a:xfrm>
            <a:off x="4408488" y="2127250"/>
            <a:ext cx="16113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0.739</a:t>
            </a:r>
          </a:p>
        </p:txBody>
      </p:sp>
      <p:sp>
        <p:nvSpPr>
          <p:cNvPr id="449564" name="Rectangle 28"/>
          <p:cNvSpPr>
            <a:spLocks noChangeArrowheads="1"/>
          </p:cNvSpPr>
          <p:nvPr/>
        </p:nvSpPr>
        <p:spPr bwMode="auto">
          <a:xfrm>
            <a:off x="5365750" y="2112963"/>
            <a:ext cx="79057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0.019</a:t>
            </a:r>
          </a:p>
        </p:txBody>
      </p:sp>
      <p:sp>
        <p:nvSpPr>
          <p:cNvPr id="449565" name="Rectangle 29"/>
          <p:cNvSpPr>
            <a:spLocks noChangeArrowheads="1"/>
          </p:cNvSpPr>
          <p:nvPr/>
        </p:nvSpPr>
        <p:spPr bwMode="auto">
          <a:xfrm>
            <a:off x="6781800" y="2112963"/>
            <a:ext cx="12430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0.106</a:t>
            </a:r>
          </a:p>
        </p:txBody>
      </p:sp>
      <p:sp>
        <p:nvSpPr>
          <p:cNvPr id="449566" name="Rectangle 30"/>
          <p:cNvSpPr>
            <a:spLocks noChangeArrowheads="1"/>
          </p:cNvSpPr>
          <p:nvPr/>
        </p:nvSpPr>
        <p:spPr bwMode="auto">
          <a:xfrm>
            <a:off x="8161338" y="2112963"/>
            <a:ext cx="161607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0.123</a:t>
            </a:r>
          </a:p>
        </p:txBody>
      </p:sp>
      <p:sp>
        <p:nvSpPr>
          <p:cNvPr id="449567" name="Rectangle 31"/>
          <p:cNvSpPr>
            <a:spLocks noChangeArrowheads="1"/>
          </p:cNvSpPr>
          <p:nvPr/>
        </p:nvSpPr>
        <p:spPr bwMode="auto">
          <a:xfrm>
            <a:off x="179388" y="2384425"/>
            <a:ext cx="773112"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2</a:t>
            </a:r>
          </a:p>
        </p:txBody>
      </p:sp>
      <p:sp>
        <p:nvSpPr>
          <p:cNvPr id="449568" name="Rectangle 32"/>
          <p:cNvSpPr>
            <a:spLocks noChangeArrowheads="1"/>
          </p:cNvSpPr>
          <p:nvPr/>
        </p:nvSpPr>
        <p:spPr bwMode="auto">
          <a:xfrm>
            <a:off x="952500" y="2384425"/>
            <a:ext cx="12985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Ngangao</a:t>
            </a:r>
          </a:p>
        </p:txBody>
      </p:sp>
      <p:sp>
        <p:nvSpPr>
          <p:cNvPr id="449569" name="Rectangle 33"/>
          <p:cNvSpPr>
            <a:spLocks noChangeArrowheads="1"/>
          </p:cNvSpPr>
          <p:nvPr/>
        </p:nvSpPr>
        <p:spPr bwMode="auto">
          <a:xfrm>
            <a:off x="2251075" y="2384425"/>
            <a:ext cx="1116013"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Mbololo</a:t>
            </a:r>
          </a:p>
        </p:txBody>
      </p:sp>
      <p:sp>
        <p:nvSpPr>
          <p:cNvPr id="449570" name="Rectangle 34"/>
          <p:cNvSpPr>
            <a:spLocks noChangeArrowheads="1"/>
          </p:cNvSpPr>
          <p:nvPr/>
        </p:nvSpPr>
        <p:spPr bwMode="auto">
          <a:xfrm>
            <a:off x="3376613" y="2455863"/>
            <a:ext cx="619125" cy="22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0.05</a:t>
            </a:r>
          </a:p>
        </p:txBody>
      </p:sp>
      <p:sp>
        <p:nvSpPr>
          <p:cNvPr id="449571" name="Rectangle 35"/>
          <p:cNvSpPr>
            <a:spLocks noChangeArrowheads="1"/>
          </p:cNvSpPr>
          <p:nvPr/>
        </p:nvSpPr>
        <p:spPr bwMode="auto">
          <a:xfrm>
            <a:off x="4408488" y="2398713"/>
            <a:ext cx="1611312"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0.673</a:t>
            </a:r>
          </a:p>
        </p:txBody>
      </p:sp>
      <p:sp>
        <p:nvSpPr>
          <p:cNvPr id="449572" name="Rectangle 36"/>
          <p:cNvSpPr>
            <a:spLocks noChangeArrowheads="1"/>
          </p:cNvSpPr>
          <p:nvPr/>
        </p:nvSpPr>
        <p:spPr bwMode="auto">
          <a:xfrm>
            <a:off x="5365750" y="2384425"/>
            <a:ext cx="7905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0.029</a:t>
            </a:r>
          </a:p>
        </p:txBody>
      </p:sp>
      <p:sp>
        <p:nvSpPr>
          <p:cNvPr id="449573" name="Rectangle 37"/>
          <p:cNvSpPr>
            <a:spLocks noChangeArrowheads="1"/>
          </p:cNvSpPr>
          <p:nvPr/>
        </p:nvSpPr>
        <p:spPr bwMode="auto">
          <a:xfrm>
            <a:off x="6781800" y="2384425"/>
            <a:ext cx="1243013"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0.126</a:t>
            </a:r>
          </a:p>
        </p:txBody>
      </p:sp>
      <p:sp>
        <p:nvSpPr>
          <p:cNvPr id="449574" name="Rectangle 38"/>
          <p:cNvSpPr>
            <a:spLocks noChangeArrowheads="1"/>
          </p:cNvSpPr>
          <p:nvPr/>
        </p:nvSpPr>
        <p:spPr bwMode="auto">
          <a:xfrm>
            <a:off x="8161338" y="2384425"/>
            <a:ext cx="16160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0.168</a:t>
            </a:r>
          </a:p>
        </p:txBody>
      </p:sp>
      <p:sp>
        <p:nvSpPr>
          <p:cNvPr id="449575" name="Rectangle 39"/>
          <p:cNvSpPr>
            <a:spLocks noChangeArrowheads="1"/>
          </p:cNvSpPr>
          <p:nvPr/>
        </p:nvSpPr>
        <p:spPr bwMode="auto">
          <a:xfrm>
            <a:off x="179388" y="2654300"/>
            <a:ext cx="7731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76" name="Rectangle 40"/>
          <p:cNvSpPr>
            <a:spLocks noChangeArrowheads="1"/>
          </p:cNvSpPr>
          <p:nvPr/>
        </p:nvSpPr>
        <p:spPr bwMode="auto">
          <a:xfrm>
            <a:off x="952500" y="2654300"/>
            <a:ext cx="1298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77" name="Rectangle 41"/>
          <p:cNvSpPr>
            <a:spLocks noChangeArrowheads="1"/>
          </p:cNvSpPr>
          <p:nvPr/>
        </p:nvSpPr>
        <p:spPr bwMode="auto">
          <a:xfrm>
            <a:off x="2251075" y="2654300"/>
            <a:ext cx="11160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78" name="Rectangle 42"/>
          <p:cNvSpPr>
            <a:spLocks noChangeArrowheads="1"/>
          </p:cNvSpPr>
          <p:nvPr/>
        </p:nvSpPr>
        <p:spPr bwMode="auto">
          <a:xfrm>
            <a:off x="3376613" y="2760663"/>
            <a:ext cx="6191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0.10</a:t>
            </a:r>
          </a:p>
        </p:txBody>
      </p:sp>
      <p:sp>
        <p:nvSpPr>
          <p:cNvPr id="449579" name="Rectangle 43"/>
          <p:cNvSpPr>
            <a:spLocks noChangeArrowheads="1"/>
          </p:cNvSpPr>
          <p:nvPr/>
        </p:nvSpPr>
        <p:spPr bwMode="auto">
          <a:xfrm>
            <a:off x="4408488" y="2668588"/>
            <a:ext cx="16113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0.472</a:t>
            </a:r>
          </a:p>
        </p:txBody>
      </p:sp>
      <p:sp>
        <p:nvSpPr>
          <p:cNvPr id="449580" name="Rectangle 44"/>
          <p:cNvSpPr>
            <a:spLocks noChangeArrowheads="1"/>
          </p:cNvSpPr>
          <p:nvPr/>
        </p:nvSpPr>
        <p:spPr bwMode="auto">
          <a:xfrm>
            <a:off x="5365750" y="2654300"/>
            <a:ext cx="790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0.046</a:t>
            </a:r>
          </a:p>
        </p:txBody>
      </p:sp>
      <p:sp>
        <p:nvSpPr>
          <p:cNvPr id="449581" name="Rectangle 45"/>
          <p:cNvSpPr>
            <a:spLocks noChangeArrowheads="1"/>
          </p:cNvSpPr>
          <p:nvPr/>
        </p:nvSpPr>
        <p:spPr bwMode="auto">
          <a:xfrm>
            <a:off x="6781800" y="2654300"/>
            <a:ext cx="12430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0.203</a:t>
            </a:r>
          </a:p>
        </p:txBody>
      </p:sp>
      <p:sp>
        <p:nvSpPr>
          <p:cNvPr id="449582" name="Rectangle 46"/>
          <p:cNvSpPr>
            <a:spLocks noChangeArrowheads="1"/>
          </p:cNvSpPr>
          <p:nvPr/>
        </p:nvSpPr>
        <p:spPr bwMode="auto">
          <a:xfrm>
            <a:off x="8161338" y="2654300"/>
            <a:ext cx="1616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0.273</a:t>
            </a:r>
          </a:p>
        </p:txBody>
      </p:sp>
      <p:sp>
        <p:nvSpPr>
          <p:cNvPr id="449583" name="Rectangle 47"/>
          <p:cNvSpPr>
            <a:spLocks noChangeArrowheads="1"/>
          </p:cNvSpPr>
          <p:nvPr/>
        </p:nvSpPr>
        <p:spPr bwMode="auto">
          <a:xfrm>
            <a:off x="179388" y="2925763"/>
            <a:ext cx="773112"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3</a:t>
            </a:r>
          </a:p>
        </p:txBody>
      </p:sp>
      <p:sp>
        <p:nvSpPr>
          <p:cNvPr id="449584" name="Rectangle 48"/>
          <p:cNvSpPr>
            <a:spLocks noChangeArrowheads="1"/>
          </p:cNvSpPr>
          <p:nvPr/>
        </p:nvSpPr>
        <p:spPr bwMode="auto">
          <a:xfrm>
            <a:off x="952500" y="2925763"/>
            <a:ext cx="12985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Mbololo</a:t>
            </a:r>
          </a:p>
        </p:txBody>
      </p:sp>
      <p:sp>
        <p:nvSpPr>
          <p:cNvPr id="449585" name="Rectangle 49"/>
          <p:cNvSpPr>
            <a:spLocks noChangeArrowheads="1"/>
          </p:cNvSpPr>
          <p:nvPr/>
        </p:nvSpPr>
        <p:spPr bwMode="auto">
          <a:xfrm>
            <a:off x="2251075" y="2925763"/>
            <a:ext cx="1116013"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Ngangao</a:t>
            </a:r>
          </a:p>
        </p:txBody>
      </p:sp>
      <p:sp>
        <p:nvSpPr>
          <p:cNvPr id="449586" name="Rectangle 50"/>
          <p:cNvSpPr>
            <a:spLocks noChangeArrowheads="1"/>
          </p:cNvSpPr>
          <p:nvPr/>
        </p:nvSpPr>
        <p:spPr bwMode="auto">
          <a:xfrm>
            <a:off x="3376613" y="3141663"/>
            <a:ext cx="61912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0.05</a:t>
            </a:r>
          </a:p>
        </p:txBody>
      </p:sp>
      <p:sp>
        <p:nvSpPr>
          <p:cNvPr id="449587" name="Rectangle 51"/>
          <p:cNvSpPr>
            <a:spLocks noChangeArrowheads="1"/>
          </p:cNvSpPr>
          <p:nvPr/>
        </p:nvSpPr>
        <p:spPr bwMode="auto">
          <a:xfrm>
            <a:off x="4408488" y="2989263"/>
            <a:ext cx="1611312"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0.649</a:t>
            </a:r>
          </a:p>
        </p:txBody>
      </p:sp>
      <p:sp>
        <p:nvSpPr>
          <p:cNvPr id="449588" name="Rectangle 52"/>
          <p:cNvSpPr>
            <a:spLocks noChangeArrowheads="1"/>
          </p:cNvSpPr>
          <p:nvPr/>
        </p:nvSpPr>
        <p:spPr bwMode="auto">
          <a:xfrm>
            <a:off x="5365750" y="2925763"/>
            <a:ext cx="7905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0.002</a:t>
            </a:r>
          </a:p>
        </p:txBody>
      </p:sp>
      <p:sp>
        <p:nvSpPr>
          <p:cNvPr id="449589" name="Rectangle 53"/>
          <p:cNvSpPr>
            <a:spLocks noChangeArrowheads="1"/>
          </p:cNvSpPr>
          <p:nvPr/>
        </p:nvSpPr>
        <p:spPr bwMode="auto">
          <a:xfrm>
            <a:off x="6781800" y="2925763"/>
            <a:ext cx="1243013"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0.179</a:t>
            </a:r>
          </a:p>
        </p:txBody>
      </p:sp>
      <p:sp>
        <p:nvSpPr>
          <p:cNvPr id="449590" name="Rectangle 54"/>
          <p:cNvSpPr>
            <a:spLocks noChangeArrowheads="1"/>
          </p:cNvSpPr>
          <p:nvPr/>
        </p:nvSpPr>
        <p:spPr bwMode="auto">
          <a:xfrm>
            <a:off x="8161338" y="2925763"/>
            <a:ext cx="16160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0.165</a:t>
            </a:r>
          </a:p>
        </p:txBody>
      </p:sp>
      <p:sp>
        <p:nvSpPr>
          <p:cNvPr id="449591" name="Rectangle 55"/>
          <p:cNvSpPr>
            <a:spLocks noChangeArrowheads="1"/>
          </p:cNvSpPr>
          <p:nvPr/>
        </p:nvSpPr>
        <p:spPr bwMode="auto">
          <a:xfrm>
            <a:off x="179388" y="3195638"/>
            <a:ext cx="7731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92" name="Rectangle 56"/>
          <p:cNvSpPr>
            <a:spLocks noChangeArrowheads="1"/>
          </p:cNvSpPr>
          <p:nvPr/>
        </p:nvSpPr>
        <p:spPr bwMode="auto">
          <a:xfrm>
            <a:off x="952500" y="3195638"/>
            <a:ext cx="129857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93" name="Rectangle 57"/>
          <p:cNvSpPr>
            <a:spLocks noChangeArrowheads="1"/>
          </p:cNvSpPr>
          <p:nvPr/>
        </p:nvSpPr>
        <p:spPr bwMode="auto">
          <a:xfrm>
            <a:off x="2251075" y="3195638"/>
            <a:ext cx="11160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594" name="Rectangle 58"/>
          <p:cNvSpPr>
            <a:spLocks noChangeArrowheads="1"/>
          </p:cNvSpPr>
          <p:nvPr/>
        </p:nvSpPr>
        <p:spPr bwMode="auto">
          <a:xfrm>
            <a:off x="3376613" y="3370263"/>
            <a:ext cx="695325" cy="9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0.10</a:t>
            </a:r>
          </a:p>
        </p:txBody>
      </p:sp>
      <p:sp>
        <p:nvSpPr>
          <p:cNvPr id="449595" name="Rectangle 59"/>
          <p:cNvSpPr>
            <a:spLocks noChangeArrowheads="1"/>
          </p:cNvSpPr>
          <p:nvPr/>
        </p:nvSpPr>
        <p:spPr bwMode="auto">
          <a:xfrm>
            <a:off x="4408488" y="3209925"/>
            <a:ext cx="16113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0.464</a:t>
            </a:r>
          </a:p>
        </p:txBody>
      </p:sp>
      <p:sp>
        <p:nvSpPr>
          <p:cNvPr id="449596" name="Rectangle 60"/>
          <p:cNvSpPr>
            <a:spLocks noChangeArrowheads="1"/>
          </p:cNvSpPr>
          <p:nvPr/>
        </p:nvSpPr>
        <p:spPr bwMode="auto">
          <a:xfrm>
            <a:off x="5365750" y="3195638"/>
            <a:ext cx="79057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0.003</a:t>
            </a:r>
          </a:p>
        </p:txBody>
      </p:sp>
      <p:sp>
        <p:nvSpPr>
          <p:cNvPr id="449597" name="Rectangle 61"/>
          <p:cNvSpPr>
            <a:spLocks noChangeArrowheads="1"/>
          </p:cNvSpPr>
          <p:nvPr/>
        </p:nvSpPr>
        <p:spPr bwMode="auto">
          <a:xfrm>
            <a:off x="6781800" y="3195638"/>
            <a:ext cx="12430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0.271</a:t>
            </a:r>
          </a:p>
        </p:txBody>
      </p:sp>
      <p:sp>
        <p:nvSpPr>
          <p:cNvPr id="449598" name="Rectangle 62"/>
          <p:cNvSpPr>
            <a:spLocks noChangeArrowheads="1"/>
          </p:cNvSpPr>
          <p:nvPr/>
        </p:nvSpPr>
        <p:spPr bwMode="auto">
          <a:xfrm>
            <a:off x="8161338" y="3195638"/>
            <a:ext cx="161607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0.253</a:t>
            </a:r>
          </a:p>
        </p:txBody>
      </p:sp>
      <p:sp>
        <p:nvSpPr>
          <p:cNvPr id="449599" name="Rectangle 63"/>
          <p:cNvSpPr>
            <a:spLocks noChangeArrowheads="1"/>
          </p:cNvSpPr>
          <p:nvPr/>
        </p:nvSpPr>
        <p:spPr bwMode="auto">
          <a:xfrm>
            <a:off x="179388" y="3467100"/>
            <a:ext cx="773112"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4</a:t>
            </a:r>
          </a:p>
        </p:txBody>
      </p:sp>
      <p:sp>
        <p:nvSpPr>
          <p:cNvPr id="449600" name="Rectangle 64"/>
          <p:cNvSpPr>
            <a:spLocks noChangeArrowheads="1"/>
          </p:cNvSpPr>
          <p:nvPr/>
        </p:nvSpPr>
        <p:spPr bwMode="auto">
          <a:xfrm>
            <a:off x="952500" y="3467100"/>
            <a:ext cx="12985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Mbololo</a:t>
            </a:r>
          </a:p>
        </p:txBody>
      </p:sp>
      <p:sp>
        <p:nvSpPr>
          <p:cNvPr id="449601" name="Rectangle 65"/>
          <p:cNvSpPr>
            <a:spLocks noChangeArrowheads="1"/>
          </p:cNvSpPr>
          <p:nvPr/>
        </p:nvSpPr>
        <p:spPr bwMode="auto">
          <a:xfrm>
            <a:off x="2251075" y="3467100"/>
            <a:ext cx="1116013"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Chawia</a:t>
            </a:r>
          </a:p>
        </p:txBody>
      </p:sp>
      <p:sp>
        <p:nvSpPr>
          <p:cNvPr id="449602" name="Rectangle 66"/>
          <p:cNvSpPr>
            <a:spLocks noChangeArrowheads="1"/>
          </p:cNvSpPr>
          <p:nvPr/>
        </p:nvSpPr>
        <p:spPr bwMode="auto">
          <a:xfrm>
            <a:off x="3376613" y="3675063"/>
            <a:ext cx="695325" cy="7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0.05</a:t>
            </a:r>
          </a:p>
        </p:txBody>
      </p:sp>
      <p:sp>
        <p:nvSpPr>
          <p:cNvPr id="449603" name="Rectangle 67"/>
          <p:cNvSpPr>
            <a:spLocks noChangeArrowheads="1"/>
          </p:cNvSpPr>
          <p:nvPr/>
        </p:nvSpPr>
        <p:spPr bwMode="auto">
          <a:xfrm>
            <a:off x="4408488" y="3522663"/>
            <a:ext cx="1611312"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0.891</a:t>
            </a:r>
          </a:p>
        </p:txBody>
      </p:sp>
      <p:sp>
        <p:nvSpPr>
          <p:cNvPr id="449604" name="Rectangle 68"/>
          <p:cNvSpPr>
            <a:spLocks noChangeArrowheads="1"/>
          </p:cNvSpPr>
          <p:nvPr/>
        </p:nvSpPr>
        <p:spPr bwMode="auto">
          <a:xfrm>
            <a:off x="5365750" y="3467100"/>
            <a:ext cx="7905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0.000</a:t>
            </a:r>
          </a:p>
        </p:txBody>
      </p:sp>
      <p:sp>
        <p:nvSpPr>
          <p:cNvPr id="449605" name="Rectangle 69"/>
          <p:cNvSpPr>
            <a:spLocks noChangeArrowheads="1"/>
          </p:cNvSpPr>
          <p:nvPr/>
        </p:nvSpPr>
        <p:spPr bwMode="auto">
          <a:xfrm>
            <a:off x="6781800" y="3467100"/>
            <a:ext cx="1243013"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0.007</a:t>
            </a:r>
          </a:p>
        </p:txBody>
      </p:sp>
      <p:sp>
        <p:nvSpPr>
          <p:cNvPr id="449606" name="Rectangle 70"/>
          <p:cNvSpPr>
            <a:spLocks noChangeArrowheads="1"/>
          </p:cNvSpPr>
          <p:nvPr/>
        </p:nvSpPr>
        <p:spPr bwMode="auto">
          <a:xfrm>
            <a:off x="8161338" y="3467100"/>
            <a:ext cx="1616075"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0.082</a:t>
            </a:r>
          </a:p>
        </p:txBody>
      </p:sp>
      <p:sp>
        <p:nvSpPr>
          <p:cNvPr id="449607" name="Rectangle 71"/>
          <p:cNvSpPr>
            <a:spLocks noChangeArrowheads="1"/>
          </p:cNvSpPr>
          <p:nvPr/>
        </p:nvSpPr>
        <p:spPr bwMode="auto">
          <a:xfrm>
            <a:off x="179388" y="3736975"/>
            <a:ext cx="7731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608" name="Rectangle 72"/>
          <p:cNvSpPr>
            <a:spLocks noChangeArrowheads="1"/>
          </p:cNvSpPr>
          <p:nvPr/>
        </p:nvSpPr>
        <p:spPr bwMode="auto">
          <a:xfrm>
            <a:off x="952500" y="3736975"/>
            <a:ext cx="1298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609" name="Rectangle 73"/>
          <p:cNvSpPr>
            <a:spLocks noChangeArrowheads="1"/>
          </p:cNvSpPr>
          <p:nvPr/>
        </p:nvSpPr>
        <p:spPr bwMode="auto">
          <a:xfrm>
            <a:off x="2251075" y="3736975"/>
            <a:ext cx="11160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a:effectLst>
                <a:outerShdw blurRad="38100" dist="38100" dir="2700000" algn="tl">
                  <a:srgbClr val="000000">
                    <a:alpha val="43137"/>
                  </a:srgbClr>
                </a:outerShdw>
              </a:effectLst>
              <a:cs typeface="+mn-cs"/>
            </a:endParaRPr>
          </a:p>
        </p:txBody>
      </p:sp>
      <p:sp>
        <p:nvSpPr>
          <p:cNvPr id="449610" name="Rectangle 74"/>
          <p:cNvSpPr>
            <a:spLocks noChangeArrowheads="1"/>
          </p:cNvSpPr>
          <p:nvPr/>
        </p:nvSpPr>
        <p:spPr bwMode="auto">
          <a:xfrm>
            <a:off x="3376613" y="3903663"/>
            <a:ext cx="771525" cy="90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0.10</a:t>
            </a:r>
          </a:p>
        </p:txBody>
      </p:sp>
      <p:sp>
        <p:nvSpPr>
          <p:cNvPr id="449611" name="Rectangle 75"/>
          <p:cNvSpPr>
            <a:spLocks noChangeArrowheads="1"/>
          </p:cNvSpPr>
          <p:nvPr/>
        </p:nvSpPr>
        <p:spPr bwMode="auto">
          <a:xfrm>
            <a:off x="4408488" y="3751263"/>
            <a:ext cx="1611312"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0.791</a:t>
            </a:r>
          </a:p>
        </p:txBody>
      </p:sp>
      <p:sp>
        <p:nvSpPr>
          <p:cNvPr id="449612" name="Rectangle 76"/>
          <p:cNvSpPr>
            <a:spLocks noChangeArrowheads="1"/>
          </p:cNvSpPr>
          <p:nvPr/>
        </p:nvSpPr>
        <p:spPr bwMode="auto">
          <a:xfrm>
            <a:off x="5365750" y="3736975"/>
            <a:ext cx="7905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0.000</a:t>
            </a:r>
          </a:p>
        </p:txBody>
      </p:sp>
      <p:sp>
        <p:nvSpPr>
          <p:cNvPr id="449613" name="Rectangle 77"/>
          <p:cNvSpPr>
            <a:spLocks noChangeArrowheads="1"/>
          </p:cNvSpPr>
          <p:nvPr/>
        </p:nvSpPr>
        <p:spPr bwMode="auto">
          <a:xfrm>
            <a:off x="6781800" y="3736975"/>
            <a:ext cx="124301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0.014</a:t>
            </a:r>
          </a:p>
        </p:txBody>
      </p:sp>
      <p:sp>
        <p:nvSpPr>
          <p:cNvPr id="449614" name="Rectangle 78"/>
          <p:cNvSpPr>
            <a:spLocks noChangeArrowheads="1"/>
          </p:cNvSpPr>
          <p:nvPr/>
        </p:nvSpPr>
        <p:spPr bwMode="auto">
          <a:xfrm>
            <a:off x="8161338" y="3736975"/>
            <a:ext cx="16160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p>
            <a:pPr>
              <a:defRPr/>
            </a:pPr>
            <a:r>
              <a:rPr lang="en-US">
                <a:latin typeface="Times New Roman" charset="0"/>
                <a:cs typeface="+mn-cs"/>
              </a:rPr>
              <a:t>0.157</a:t>
            </a:r>
          </a:p>
        </p:txBody>
      </p:sp>
      <p:sp>
        <p:nvSpPr>
          <p:cNvPr id="449621" name="Rectangle 85"/>
          <p:cNvSpPr>
            <a:spLocks noChangeArrowheads="1"/>
          </p:cNvSpPr>
          <p:nvPr/>
        </p:nvSpPr>
        <p:spPr bwMode="auto">
          <a:xfrm>
            <a:off x="-3625850" y="6813550"/>
            <a:ext cx="9144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Times New Roman" charset="0"/>
                <a:cs typeface="+mn-cs"/>
              </a:rPr>
              <a:t/>
            </a:r>
            <a:br>
              <a:rPr lang="en-US">
                <a:latin typeface="Times New Roman" charset="0"/>
                <a:cs typeface="+mn-cs"/>
              </a:rPr>
            </a:br>
            <a:endParaRPr lang="en-US">
              <a:latin typeface="Times New Roman" charset="0"/>
              <a:cs typeface="+mn-cs"/>
            </a:endParaRPr>
          </a:p>
        </p:txBody>
      </p:sp>
      <p:pic>
        <p:nvPicPr>
          <p:cNvPr id="56395" name="Picture 9" descr="{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71600"/>
            <a:ext cx="128588" cy="1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622" name="Rectangle 86"/>
          <p:cNvSpPr>
            <a:spLocks noChangeArrowheads="1"/>
          </p:cNvSpPr>
          <p:nvPr/>
        </p:nvSpPr>
        <p:spPr bwMode="auto">
          <a:xfrm>
            <a:off x="1131888" y="-152400"/>
            <a:ext cx="7478712"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defRPr/>
            </a:pPr>
            <a:r>
              <a:rPr lang="en-US" sz="3200">
                <a:solidFill>
                  <a:schemeClr val="accent2"/>
                </a:solidFill>
                <a:latin typeface="Times New Roman" charset="0"/>
                <a:cs typeface="+mn-cs"/>
              </a:rPr>
              <a:t>Are any of the thrushes migrants?</a:t>
            </a:r>
          </a:p>
        </p:txBody>
      </p:sp>
      <p:sp>
        <p:nvSpPr>
          <p:cNvPr id="449623" name="Rectangle 87"/>
          <p:cNvSpPr>
            <a:spLocks noChangeArrowheads="1"/>
          </p:cNvSpPr>
          <p:nvPr/>
        </p:nvSpPr>
        <p:spPr bwMode="auto">
          <a:xfrm>
            <a:off x="3348038" y="1844675"/>
            <a:ext cx="576262" cy="216058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0000"/>
              </a:solidFill>
              <a:effectLst>
                <a:outerShdw blurRad="38100" dist="38100" dir="2700000" algn="tl">
                  <a:srgbClr val="DDDDDD"/>
                </a:outerShdw>
              </a:effectLst>
              <a:cs typeface="+mn-cs"/>
            </a:endParaRPr>
          </a:p>
        </p:txBody>
      </p:sp>
      <p:sp>
        <p:nvSpPr>
          <p:cNvPr id="449625" name="Rectangle 89"/>
          <p:cNvSpPr>
            <a:spLocks noChangeArrowheads="1"/>
          </p:cNvSpPr>
          <p:nvPr/>
        </p:nvSpPr>
        <p:spPr bwMode="auto">
          <a:xfrm>
            <a:off x="4474337" y="1793875"/>
            <a:ext cx="576263" cy="2160588"/>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rgbClr val="FF0000"/>
              </a:solidFill>
              <a:effectLst>
                <a:outerShdw blurRad="38100" dist="38100" dir="2700000" algn="tl">
                  <a:srgbClr val="DDDDDD"/>
                </a:outerShdw>
              </a:effectLst>
              <a:cs typeface="+mn-cs"/>
            </a:endParaRPr>
          </a:p>
        </p:txBody>
      </p:sp>
      <p:sp>
        <p:nvSpPr>
          <p:cNvPr id="449626" name="Text Box 90"/>
          <p:cNvSpPr txBox="1">
            <a:spLocks noChangeArrowheads="1"/>
          </p:cNvSpPr>
          <p:nvPr/>
        </p:nvSpPr>
        <p:spPr bwMode="auto">
          <a:xfrm>
            <a:off x="2627313" y="4192588"/>
            <a:ext cx="23241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rgbClr val="FF0000"/>
                </a:solidFill>
                <a:effectLst>
                  <a:outerShdw blurRad="38100" dist="38100" dir="2700000" algn="tl">
                    <a:srgbClr val="DDDDDD"/>
                  </a:outerShdw>
                </a:effectLst>
                <a:cs typeface="+mn-cs"/>
              </a:rPr>
              <a:t>Prior probability v that an individual is a migrant.</a:t>
            </a:r>
          </a:p>
        </p:txBody>
      </p:sp>
      <p:sp>
        <p:nvSpPr>
          <p:cNvPr id="449627" name="Text Box 91"/>
          <p:cNvSpPr txBox="1">
            <a:spLocks noChangeArrowheads="1"/>
          </p:cNvSpPr>
          <p:nvPr/>
        </p:nvSpPr>
        <p:spPr bwMode="auto">
          <a:xfrm>
            <a:off x="3695700" y="4149725"/>
            <a:ext cx="23241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a:solidFill>
                  <a:srgbClr val="FF0000"/>
                </a:solidFill>
                <a:effectLst>
                  <a:outerShdw blurRad="38100" dist="38100" dir="2700000" algn="tl">
                    <a:srgbClr val="DDDDDD"/>
                  </a:outerShdw>
                </a:effectLst>
                <a:cs typeface="+mn-cs"/>
              </a:rPr>
              <a:t>Total probability that this individual has no migrant ancestry.</a:t>
            </a:r>
          </a:p>
        </p:txBody>
      </p:sp>
      <p:pic>
        <p:nvPicPr>
          <p:cNvPr id="56401" name="Picture 92" descr="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005263"/>
            <a:ext cx="3024187"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630" name="Text Box 94"/>
          <p:cNvSpPr txBox="1">
            <a:spLocks noChangeArrowheads="1"/>
          </p:cNvSpPr>
          <p:nvPr/>
        </p:nvSpPr>
        <p:spPr bwMode="auto">
          <a:xfrm>
            <a:off x="6362700" y="5972175"/>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0000"/>
                </a:solidFill>
                <a:cs typeface="+mn-cs"/>
              </a:rPr>
              <a:t>1</a:t>
            </a:r>
          </a:p>
        </p:txBody>
      </p:sp>
      <p:sp>
        <p:nvSpPr>
          <p:cNvPr id="449631" name="Text Box 95"/>
          <p:cNvSpPr txBox="1">
            <a:spLocks noChangeArrowheads="1"/>
          </p:cNvSpPr>
          <p:nvPr/>
        </p:nvSpPr>
        <p:spPr bwMode="auto">
          <a:xfrm>
            <a:off x="8307388" y="5876925"/>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0000"/>
                </a:solidFill>
                <a:cs typeface="+mn-cs"/>
              </a:rPr>
              <a:t>2</a:t>
            </a:r>
          </a:p>
        </p:txBody>
      </p:sp>
      <p:sp>
        <p:nvSpPr>
          <p:cNvPr id="449632" name="Text Box 96"/>
          <p:cNvSpPr txBox="1">
            <a:spLocks noChangeArrowheads="1"/>
          </p:cNvSpPr>
          <p:nvPr/>
        </p:nvSpPr>
        <p:spPr bwMode="auto">
          <a:xfrm>
            <a:off x="8316913" y="5300663"/>
            <a:ext cx="296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0000"/>
                </a:solidFill>
                <a:cs typeface="+mn-cs"/>
              </a:rPr>
              <a:t>3</a:t>
            </a:r>
          </a:p>
        </p:txBody>
      </p:sp>
      <p:sp>
        <p:nvSpPr>
          <p:cNvPr id="449633" name="Text Box 97"/>
          <p:cNvSpPr txBox="1">
            <a:spLocks noChangeArrowheads="1"/>
          </p:cNvSpPr>
          <p:nvPr/>
        </p:nvSpPr>
        <p:spPr bwMode="auto">
          <a:xfrm>
            <a:off x="7667625" y="6188075"/>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rgbClr val="FF0000"/>
                </a:solidFill>
                <a:cs typeface="+mn-cs"/>
              </a:rPr>
              <a:t>4</a:t>
            </a:r>
          </a:p>
        </p:txBody>
      </p:sp>
    </p:spTree>
    <p:extLst>
      <p:ext uri="{BB962C8B-B14F-4D97-AF65-F5344CB8AC3E}">
        <p14:creationId xmlns:p14="http://schemas.microsoft.com/office/powerpoint/2010/main" val="2240930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96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96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962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44962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4962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449627"/>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449627"/>
                                        </p:tgtEl>
                                        <p:attrNameLst>
                                          <p:attrName>style.visibility</p:attrName>
                                        </p:attrNameLst>
                                      </p:cBhvr>
                                      <p:to>
                                        <p:strVal val="hidden"/>
                                      </p:to>
                                    </p:set>
                                  </p:childTnLst>
                                </p:cTn>
                              </p:par>
                              <p:par>
                                <p:cTn id="21" presetID="1" presetClass="entr" presetSubtype="0" fill="hold" grpId="2" nodeType="withEffect">
                                  <p:stCondLst>
                                    <p:cond delay="0"/>
                                  </p:stCondLst>
                                  <p:childTnLst>
                                    <p:set>
                                      <p:cBhvr>
                                        <p:cTn id="22" dur="1" fill="hold">
                                          <p:stCondLst>
                                            <p:cond delay="0"/>
                                          </p:stCondLst>
                                        </p:cTn>
                                        <p:tgtEl>
                                          <p:spTgt spid="449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623" grpId="0" animBg="1"/>
      <p:bldP spid="449623" grpId="1" animBg="1"/>
      <p:bldP spid="449625" grpId="0" animBg="1"/>
      <p:bldP spid="449626" grpId="0"/>
      <p:bldP spid="449626" grpId="1"/>
      <p:bldP spid="449627" grpId="0"/>
      <p:bldP spid="449627" grpId="1"/>
      <p:bldP spid="449627"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5" name="Rectangle 3"/>
          <p:cNvSpPr>
            <a:spLocks noChangeArrowheads="1"/>
          </p:cNvSpPr>
          <p:nvPr/>
        </p:nvSpPr>
        <p:spPr bwMode="auto">
          <a:xfrm>
            <a:off x="909638" y="152400"/>
            <a:ext cx="7478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defRPr/>
            </a:pPr>
            <a:r>
              <a:rPr lang="en-US" sz="3200">
                <a:solidFill>
                  <a:schemeClr val="accent2"/>
                </a:solidFill>
                <a:latin typeface="Times New Roman" charset="0"/>
                <a:cs typeface="+mn-cs"/>
              </a:rPr>
              <a:t>Comments on the migration example.</a:t>
            </a:r>
          </a:p>
        </p:txBody>
      </p:sp>
      <p:sp>
        <p:nvSpPr>
          <p:cNvPr id="550916" name="Line 4"/>
          <p:cNvSpPr>
            <a:spLocks noChangeShapeType="1"/>
          </p:cNvSpPr>
          <p:nvPr/>
        </p:nvSpPr>
        <p:spPr bwMode="auto">
          <a:xfrm>
            <a:off x="971550" y="1412875"/>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50917" name="Rectangle 5"/>
          <p:cNvSpPr>
            <a:spLocks noChangeArrowheads="1"/>
          </p:cNvSpPr>
          <p:nvPr/>
        </p:nvSpPr>
        <p:spPr bwMode="auto">
          <a:xfrm>
            <a:off x="468313" y="1571625"/>
            <a:ext cx="8135937"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lvl="1">
              <a:defRPr/>
            </a:pPr>
            <a:r>
              <a:rPr lang="en-US" sz="2400" dirty="0">
                <a:latin typeface="Times New Roman" charset="0"/>
                <a:cs typeface="+mn-cs"/>
              </a:rPr>
              <a:t>There is not compelling evidence that any of the </a:t>
            </a:r>
            <a:r>
              <a:rPr lang="en-US" sz="2400" dirty="0" err="1">
                <a:latin typeface="Times New Roman" charset="0"/>
                <a:cs typeface="+mn-cs"/>
              </a:rPr>
              <a:t>Taita</a:t>
            </a:r>
            <a:r>
              <a:rPr lang="en-US" sz="2400" dirty="0">
                <a:latin typeface="Times New Roman" charset="0"/>
                <a:cs typeface="+mn-cs"/>
              </a:rPr>
              <a:t> birds are migrants or hybrids.  It would take more data to resolve this question.</a:t>
            </a:r>
          </a:p>
          <a:p>
            <a:pPr lvl="1">
              <a:defRPr/>
            </a:pPr>
            <a:endParaRPr lang="en-US" sz="2400" dirty="0">
              <a:latin typeface="Times New Roman" charset="0"/>
              <a:cs typeface="+mn-cs"/>
            </a:endParaRPr>
          </a:p>
          <a:p>
            <a:pPr lvl="1">
              <a:defRPr/>
            </a:pPr>
            <a:r>
              <a:rPr lang="en-US" sz="2400" dirty="0">
                <a:latin typeface="Times New Roman" charset="0"/>
                <a:cs typeface="+mn-cs"/>
              </a:rPr>
              <a:t>The migration model is fundamentally different from the basic </a:t>
            </a:r>
            <a:r>
              <a:rPr lang="en-US" sz="2400" i="1" dirty="0">
                <a:latin typeface="Times New Roman" charset="0"/>
                <a:cs typeface="+mn-cs"/>
              </a:rPr>
              <a:t>structure</a:t>
            </a:r>
            <a:r>
              <a:rPr lang="en-US" sz="2400" dirty="0">
                <a:latin typeface="Times New Roman" charset="0"/>
                <a:cs typeface="+mn-cs"/>
              </a:rPr>
              <a:t> models because it assumes that the prior population information is probably correct. </a:t>
            </a:r>
            <a:r>
              <a:rPr lang="en-US" sz="2400" u="sng" dirty="0">
                <a:latin typeface="Times New Roman" charset="0"/>
                <a:cs typeface="+mn-cs"/>
              </a:rPr>
              <a:t>It takes strong data contradicting this to overcome the prior population information.</a:t>
            </a:r>
            <a:r>
              <a:rPr lang="en-US" sz="2400" u="sng" dirty="0">
                <a:solidFill>
                  <a:schemeClr val="accent2"/>
                </a:solidFill>
                <a:latin typeface="Times New Roman" charset="0"/>
                <a:cs typeface="+mn-cs"/>
              </a:rPr>
              <a:t>  </a:t>
            </a:r>
            <a:endParaRPr lang="en-US" sz="2800" u="sng" dirty="0">
              <a:solidFill>
                <a:schemeClr val="accent2"/>
              </a:solidFill>
              <a:latin typeface="Times New Roman" charset="0"/>
              <a:cs typeface="+mn-cs"/>
            </a:endParaRPr>
          </a:p>
          <a:p>
            <a:pPr>
              <a:defRPr/>
            </a:pPr>
            <a:endParaRPr lang="en-US" sz="2400" dirty="0">
              <a:solidFill>
                <a:schemeClr val="accent2"/>
              </a:solidFill>
              <a:latin typeface="Times New Roman" charset="0"/>
              <a:cs typeface="+mn-cs"/>
            </a:endParaRPr>
          </a:p>
          <a:p>
            <a:pPr>
              <a:defRPr/>
            </a:pPr>
            <a:endParaRPr lang="en-US" sz="1800" dirty="0">
              <a:solidFill>
                <a:schemeClr val="accent2"/>
              </a:solidFill>
              <a:latin typeface="Times New Roman" charset="0"/>
              <a:cs typeface="+mn-cs"/>
            </a:endParaRPr>
          </a:p>
        </p:txBody>
      </p:sp>
    </p:spTree>
    <p:extLst>
      <p:ext uri="{BB962C8B-B14F-4D97-AF65-F5344CB8AC3E}">
        <p14:creationId xmlns:p14="http://schemas.microsoft.com/office/powerpoint/2010/main" val="40518735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ChangeArrowheads="1"/>
          </p:cNvSpPr>
          <p:nvPr/>
        </p:nvSpPr>
        <p:spPr bwMode="auto">
          <a:xfrm>
            <a:off x="909638" y="-228600"/>
            <a:ext cx="74787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b"/>
          <a:lstStyle/>
          <a:p>
            <a:pPr>
              <a:defRPr/>
            </a:pPr>
            <a:r>
              <a:rPr lang="en-US" sz="2400" dirty="0">
                <a:latin typeface="Times New Roman" charset="0"/>
                <a:cs typeface="+mn-cs"/>
              </a:rPr>
              <a:t>2. Informative priors for weak data (</a:t>
            </a:r>
            <a:r>
              <a:rPr lang="en-US" sz="2400" dirty="0" err="1">
                <a:latin typeface="Times New Roman" charset="0"/>
                <a:cs typeface="+mn-cs"/>
              </a:rPr>
              <a:t>Hubisz</a:t>
            </a:r>
            <a:r>
              <a:rPr lang="en-US" sz="2400" dirty="0">
                <a:latin typeface="Times New Roman" charset="0"/>
                <a:cs typeface="+mn-cs"/>
              </a:rPr>
              <a:t> et al 2009)</a:t>
            </a:r>
            <a:endParaRPr lang="en-US" sz="3200" dirty="0">
              <a:solidFill>
                <a:schemeClr val="accent2"/>
              </a:solidFill>
              <a:latin typeface="Times New Roman" charset="0"/>
              <a:cs typeface="+mn-cs"/>
            </a:endParaRPr>
          </a:p>
        </p:txBody>
      </p:sp>
      <p:sp>
        <p:nvSpPr>
          <p:cNvPr id="663556" name="Rectangle 4"/>
          <p:cNvSpPr>
            <a:spLocks noChangeArrowheads="1"/>
          </p:cNvSpPr>
          <p:nvPr/>
        </p:nvSpPr>
        <p:spPr bwMode="auto">
          <a:xfrm>
            <a:off x="304800" y="1323975"/>
            <a:ext cx="419100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lvl="1">
              <a:defRPr/>
            </a:pPr>
            <a:r>
              <a:rPr lang="en-US" sz="2000">
                <a:solidFill>
                  <a:schemeClr val="accent2"/>
                </a:solidFill>
                <a:latin typeface="Times New Roman" charset="0"/>
                <a:cs typeface="+mn-cs"/>
              </a:rPr>
              <a:t>At the other end of the spectrum, there are cases where population structure is real, but too weak for </a:t>
            </a:r>
            <a:r>
              <a:rPr lang="en-US" sz="2000" i="1">
                <a:solidFill>
                  <a:schemeClr val="accent2"/>
                </a:solidFill>
                <a:latin typeface="Times New Roman" charset="0"/>
                <a:cs typeface="+mn-cs"/>
              </a:rPr>
              <a:t>Structure</a:t>
            </a:r>
            <a:r>
              <a:rPr lang="en-US" sz="2000">
                <a:solidFill>
                  <a:schemeClr val="accent2"/>
                </a:solidFill>
                <a:latin typeface="Times New Roman" charset="0"/>
                <a:cs typeface="+mn-cs"/>
              </a:rPr>
              <a:t> to detect using the standard models.</a:t>
            </a:r>
          </a:p>
          <a:p>
            <a:pPr lvl="1">
              <a:defRPr/>
            </a:pPr>
            <a:endParaRPr lang="en-US" sz="2000">
              <a:solidFill>
                <a:schemeClr val="accent2"/>
              </a:solidFill>
              <a:latin typeface="Times New Roman" charset="0"/>
              <a:cs typeface="+mn-cs"/>
            </a:endParaRPr>
          </a:p>
          <a:p>
            <a:pPr lvl="1">
              <a:defRPr/>
            </a:pPr>
            <a:r>
              <a:rPr lang="en-US" sz="2000">
                <a:solidFill>
                  <a:schemeClr val="accent2"/>
                </a:solidFill>
                <a:latin typeface="Times New Roman" charset="0"/>
                <a:cs typeface="+mn-cs"/>
              </a:rPr>
              <a:t>For this setting, we now provide an option that allows the user to define </a:t>
            </a:r>
            <a:r>
              <a:rPr lang="ja-JP" altLang="en-US" sz="2000">
                <a:solidFill>
                  <a:schemeClr val="accent2"/>
                </a:solidFill>
                <a:latin typeface="Arial"/>
                <a:cs typeface="+mn-cs"/>
              </a:rPr>
              <a:t>“</a:t>
            </a:r>
            <a:r>
              <a:rPr lang="en-US" sz="2000">
                <a:solidFill>
                  <a:schemeClr val="accent2"/>
                </a:solidFill>
                <a:latin typeface="Times New Roman" charset="0"/>
                <a:cs typeface="+mn-cs"/>
              </a:rPr>
              <a:t>sampling locations</a:t>
            </a:r>
            <a:r>
              <a:rPr lang="ja-JP" altLang="en-US" sz="2000">
                <a:solidFill>
                  <a:schemeClr val="accent2"/>
                </a:solidFill>
                <a:latin typeface="Arial"/>
                <a:cs typeface="+mn-cs"/>
              </a:rPr>
              <a:t>”</a:t>
            </a:r>
            <a:r>
              <a:rPr lang="en-US" sz="2000">
                <a:solidFill>
                  <a:schemeClr val="accent2"/>
                </a:solidFill>
                <a:latin typeface="Times New Roman" charset="0"/>
                <a:cs typeface="+mn-cs"/>
              </a:rPr>
              <a:t>.  Structure can then apply a prior in which individuals from the sampling location tend to cluster together, </a:t>
            </a:r>
            <a:r>
              <a:rPr lang="en-US" sz="2000" i="1">
                <a:solidFill>
                  <a:schemeClr val="accent2"/>
                </a:solidFill>
                <a:latin typeface="Times New Roman" charset="0"/>
                <a:cs typeface="+mn-cs"/>
              </a:rPr>
              <a:t>if the data support this.</a:t>
            </a:r>
            <a:endParaRPr lang="en-US" sz="2000">
              <a:solidFill>
                <a:schemeClr val="accent2"/>
              </a:solidFill>
              <a:latin typeface="Times New Roman" charset="0"/>
              <a:cs typeface="+mn-cs"/>
            </a:endParaRPr>
          </a:p>
        </p:txBody>
      </p:sp>
      <p:pic>
        <p:nvPicPr>
          <p:cNvPr id="66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1308100"/>
            <a:ext cx="4429125" cy="478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5810428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body" idx="1"/>
          </p:nvPr>
        </p:nvSpPr>
        <p:spPr>
          <a:xfrm>
            <a:off x="152400" y="1905000"/>
            <a:ext cx="8305800" cy="4953000"/>
          </a:xfrm>
        </p:spPr>
        <p:txBody>
          <a:bodyPr/>
          <a:lstStyle/>
          <a:p>
            <a:pPr lvl="1" eaLnBrk="1" hangingPunct="1">
              <a:defRPr/>
            </a:pPr>
            <a:r>
              <a:rPr lang="en-US" sz="2000" smtClean="0"/>
              <a:t>Study of 52 human populations, 1056 individuals</a:t>
            </a:r>
          </a:p>
          <a:p>
            <a:pPr lvl="1" eaLnBrk="1" hangingPunct="1">
              <a:defRPr/>
            </a:pPr>
            <a:r>
              <a:rPr lang="en-US" sz="2000" smtClean="0">
                <a:solidFill>
                  <a:schemeClr val="accent2"/>
                </a:solidFill>
              </a:rPr>
              <a:t>What is the worldwide distribution of genetic variation?</a:t>
            </a:r>
          </a:p>
          <a:p>
            <a:pPr lvl="1" eaLnBrk="1" hangingPunct="1">
              <a:defRPr/>
            </a:pPr>
            <a:endParaRPr lang="en-US" smtClean="0"/>
          </a:p>
          <a:p>
            <a:pPr lvl="1" eaLnBrk="1" hangingPunct="1">
              <a:defRPr/>
            </a:pPr>
            <a:endParaRPr lang="en-US" smtClean="0"/>
          </a:p>
        </p:txBody>
      </p:sp>
      <p:sp>
        <p:nvSpPr>
          <p:cNvPr id="599043" name="Rectangle 3"/>
          <p:cNvSpPr>
            <a:spLocks noGrp="1" noChangeArrowheads="1"/>
          </p:cNvSpPr>
          <p:nvPr>
            <p:ph type="title"/>
          </p:nvPr>
        </p:nvSpPr>
        <p:spPr>
          <a:xfrm>
            <a:off x="0" y="341313"/>
            <a:ext cx="8893175" cy="1143000"/>
          </a:xfrm>
        </p:spPr>
        <p:txBody>
          <a:bodyPr/>
          <a:lstStyle/>
          <a:p>
            <a:pPr eaLnBrk="1" hangingPunct="1">
              <a:defRPr/>
            </a:pPr>
            <a:r>
              <a:rPr lang="en-US" i="1" smtClean="0">
                <a:solidFill>
                  <a:schemeClr val="accent2"/>
                </a:solidFill>
              </a:rPr>
              <a:t>structure</a:t>
            </a:r>
            <a:r>
              <a:rPr lang="en-US" smtClean="0">
                <a:solidFill>
                  <a:schemeClr val="accent2"/>
                </a:solidFill>
              </a:rPr>
              <a:t> as a descriptive tool</a:t>
            </a:r>
            <a:endParaRPr lang="en-US" smtClean="0"/>
          </a:p>
        </p:txBody>
      </p:sp>
      <p:sp>
        <p:nvSpPr>
          <p:cNvPr id="599044" name="Line 4"/>
          <p:cNvSpPr>
            <a:spLocks noChangeShapeType="1"/>
          </p:cNvSpPr>
          <p:nvPr/>
        </p:nvSpPr>
        <p:spPr bwMode="auto">
          <a:xfrm>
            <a:off x="1066800" y="1700213"/>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99045" name="Rectangle 5"/>
          <p:cNvSpPr>
            <a:spLocks noChangeArrowheads="1"/>
          </p:cNvSpPr>
          <p:nvPr/>
        </p:nvSpPr>
        <p:spPr bwMode="auto">
          <a:xfrm>
            <a:off x="6065838" y="6296025"/>
            <a:ext cx="2925762" cy="4095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chemeClr val="tx2"/>
                </a:solidFill>
                <a:latin typeface="Times New Roman" charset="0"/>
                <a:cs typeface="+mn-cs"/>
              </a:rPr>
              <a:t>Rosenberg et al 2002, etc</a:t>
            </a:r>
            <a:endParaRPr lang="en-US" sz="2400">
              <a:solidFill>
                <a:schemeClr val="tx2"/>
              </a:solidFill>
              <a:latin typeface="Times New Roman" charset="0"/>
              <a:cs typeface="+mn-cs"/>
            </a:endParaRPr>
          </a:p>
        </p:txBody>
      </p:sp>
      <p:pic>
        <p:nvPicPr>
          <p:cNvPr id="599047" name="Picture 7" descr="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2789238"/>
            <a:ext cx="5572125"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8216602"/>
      </p:ext>
    </p:extLst>
  </p:cSld>
  <p:clrMapOvr>
    <a:masterClrMapping/>
  </p:clrMapOvr>
  <p:transition xmlns:p14="http://schemas.microsoft.com/office/powerpoint/2010/main" advTm="216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90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0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90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90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2" grpId="0" build="p"/>
      <p:bldP spid="5990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55713"/>
            <a:ext cx="86868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1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74913"/>
            <a:ext cx="868680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1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084513"/>
            <a:ext cx="8686800" cy="44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1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694113"/>
            <a:ext cx="868680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41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303713"/>
            <a:ext cx="86868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04167" name="Text Box 7"/>
          <p:cNvSpPr txBox="1">
            <a:spLocks noChangeArrowheads="1"/>
          </p:cNvSpPr>
          <p:nvPr/>
        </p:nvSpPr>
        <p:spPr bwMode="auto">
          <a:xfrm>
            <a:off x="1677988" y="258763"/>
            <a:ext cx="52673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a:solidFill>
                  <a:srgbClr val="CC0000"/>
                </a:solidFill>
                <a:latin typeface="Helvetica" charset="0"/>
                <a:cs typeface="+mn-cs"/>
              </a:rPr>
              <a:t>Inferred population structure</a:t>
            </a:r>
          </a:p>
        </p:txBody>
      </p:sp>
      <p:sp>
        <p:nvSpPr>
          <p:cNvPr id="604168" name="Line 8"/>
          <p:cNvSpPr>
            <a:spLocks noChangeShapeType="1"/>
          </p:cNvSpPr>
          <p:nvPr/>
        </p:nvSpPr>
        <p:spPr bwMode="auto">
          <a:xfrm>
            <a:off x="228600" y="990600"/>
            <a:ext cx="8686800" cy="0"/>
          </a:xfrm>
          <a:prstGeom prst="line">
            <a:avLst/>
          </a:prstGeom>
          <a:noFill/>
          <a:ln w="38100">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604169" name="Text Box 9"/>
          <p:cNvSpPr txBox="1">
            <a:spLocks noChangeArrowheads="1"/>
          </p:cNvSpPr>
          <p:nvPr/>
        </p:nvSpPr>
        <p:spPr bwMode="auto">
          <a:xfrm>
            <a:off x="288925" y="5699125"/>
            <a:ext cx="8626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latin typeface="Helvetica" charset="0"/>
                <a:cs typeface="+mn-cs"/>
              </a:rPr>
              <a:t>Each individual is a thin vertical line that is partitioned into </a:t>
            </a:r>
            <a:r>
              <a:rPr lang="en-US" sz="2000" i="1">
                <a:latin typeface="Helvetica" charset="0"/>
                <a:cs typeface="+mn-cs"/>
              </a:rPr>
              <a:t>K</a:t>
            </a:r>
            <a:r>
              <a:rPr lang="en-US" sz="2000">
                <a:latin typeface="Helvetica" charset="0"/>
                <a:cs typeface="+mn-cs"/>
              </a:rPr>
              <a:t> colored segments according to its membership coefficients in </a:t>
            </a:r>
            <a:r>
              <a:rPr lang="en-US" sz="2000" i="1">
                <a:latin typeface="Helvetica" charset="0"/>
                <a:cs typeface="+mn-cs"/>
              </a:rPr>
              <a:t>K</a:t>
            </a:r>
            <a:r>
              <a:rPr lang="en-US" sz="2000">
                <a:latin typeface="Helvetica" charset="0"/>
                <a:cs typeface="+mn-cs"/>
              </a:rPr>
              <a:t> clusters.</a:t>
            </a:r>
          </a:p>
        </p:txBody>
      </p:sp>
      <p:sp>
        <p:nvSpPr>
          <p:cNvPr id="604170" name="Rectangle 10"/>
          <p:cNvSpPr>
            <a:spLocks noChangeArrowheads="1"/>
          </p:cNvSpPr>
          <p:nvPr/>
        </p:nvSpPr>
        <p:spPr bwMode="auto">
          <a:xfrm>
            <a:off x="304800" y="5257800"/>
            <a:ext cx="883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solidFill>
                  <a:schemeClr val="accent2"/>
                </a:solidFill>
                <a:latin typeface="Times New Roman" charset="0"/>
                <a:cs typeface="+mn-cs"/>
              </a:rPr>
              <a:t>Africans    Europeans   MidEast      Cent/S Asia           Asia         Oceania  America</a:t>
            </a:r>
            <a:endParaRPr lang="en-US" sz="2400">
              <a:solidFill>
                <a:schemeClr val="accent2"/>
              </a:solidFill>
              <a:latin typeface="Times New Roman" charset="0"/>
              <a:cs typeface="+mn-cs"/>
            </a:endParaRPr>
          </a:p>
        </p:txBody>
      </p:sp>
    </p:spTree>
    <p:extLst>
      <p:ext uri="{BB962C8B-B14F-4D97-AF65-F5344CB8AC3E}">
        <p14:creationId xmlns:p14="http://schemas.microsoft.com/office/powerpoint/2010/main" val="2287074690"/>
      </p:ext>
    </p:extLst>
  </p:cSld>
  <p:clrMapOvr>
    <a:masterClrMapping/>
  </p:clrMapOvr>
  <p:transition xmlns:p14="http://schemas.microsoft.com/office/powerpoint/2010/main" advTm="15869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1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041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041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04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Text Box 2"/>
          <p:cNvSpPr txBox="1">
            <a:spLocks noChangeArrowheads="1"/>
          </p:cNvSpPr>
          <p:nvPr/>
        </p:nvSpPr>
        <p:spPr bwMode="auto">
          <a:xfrm>
            <a:off x="152400" y="-76200"/>
            <a:ext cx="44767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a:solidFill>
                  <a:srgbClr val="CC0000"/>
                </a:solidFill>
                <a:latin typeface="Helvetica" charset="0"/>
                <a:cs typeface="+mn-cs"/>
              </a:rPr>
              <a:t>Inferred population structure – regions</a:t>
            </a:r>
          </a:p>
        </p:txBody>
      </p:sp>
      <p:sp>
        <p:nvSpPr>
          <p:cNvPr id="605187" name="Line 3"/>
          <p:cNvSpPr>
            <a:spLocks noChangeShapeType="1"/>
          </p:cNvSpPr>
          <p:nvPr/>
        </p:nvSpPr>
        <p:spPr bwMode="auto">
          <a:xfrm>
            <a:off x="228600" y="304800"/>
            <a:ext cx="8686800" cy="0"/>
          </a:xfrm>
          <a:prstGeom prst="line">
            <a:avLst/>
          </a:prstGeom>
          <a:noFill/>
          <a:ln w="38100">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pic>
        <p:nvPicPr>
          <p:cNvPr id="605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57200"/>
            <a:ext cx="1676400"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51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057400"/>
            <a:ext cx="16764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51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632200"/>
            <a:ext cx="16764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519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5235575"/>
            <a:ext cx="2362200"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51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381000"/>
            <a:ext cx="4953000"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519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1981200"/>
            <a:ext cx="184308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519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6950" y="1981200"/>
            <a:ext cx="2178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0519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4495800"/>
            <a:ext cx="221615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742439484"/>
      </p:ext>
    </p:extLst>
  </p:cSld>
  <p:clrMapOvr>
    <a:masterClrMapping/>
  </p:clrMapOvr>
  <p:transition xmlns:p14="http://schemas.microsoft.com/office/powerpoint/2010/main" advTm="45570"/>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body" idx="1"/>
          </p:nvPr>
        </p:nvSpPr>
        <p:spPr>
          <a:xfrm>
            <a:off x="152400" y="2057400"/>
            <a:ext cx="5427663" cy="4953000"/>
          </a:xfrm>
        </p:spPr>
        <p:txBody>
          <a:bodyPr/>
          <a:lstStyle/>
          <a:p>
            <a:pPr lvl="1" eaLnBrk="1" hangingPunct="1">
              <a:lnSpc>
                <a:spcPct val="90000"/>
              </a:lnSpc>
              <a:defRPr/>
            </a:pPr>
            <a:r>
              <a:rPr lang="en-US" sz="2400" smtClean="0"/>
              <a:t>Murgia et al (2006) studied an odd infectious, sexually transmitted tumor of dogs (CTVT= canine venereal transmissible tumor).  CTVT has a worldwide distribution.</a:t>
            </a:r>
          </a:p>
          <a:p>
            <a:pPr lvl="1" eaLnBrk="1" hangingPunct="1">
              <a:lnSpc>
                <a:spcPct val="90000"/>
              </a:lnSpc>
              <a:defRPr/>
            </a:pPr>
            <a:endParaRPr lang="en-US" sz="2400" smtClean="0"/>
          </a:p>
          <a:p>
            <a:pPr lvl="1" eaLnBrk="1" hangingPunct="1">
              <a:lnSpc>
                <a:spcPct val="90000"/>
              </a:lnSpc>
              <a:defRPr/>
            </a:pPr>
            <a:r>
              <a:rPr lang="en-US" sz="2400" smtClean="0"/>
              <a:t>They showed that the infectious agent is actually composed of canine cells.  Preliminary data suggested that these are clonal (ie come from a single origin)</a:t>
            </a:r>
          </a:p>
          <a:p>
            <a:pPr lvl="1" eaLnBrk="1" hangingPunct="1">
              <a:lnSpc>
                <a:spcPct val="90000"/>
              </a:lnSpc>
              <a:defRPr/>
            </a:pPr>
            <a:endParaRPr lang="en-US" sz="2400" smtClean="0"/>
          </a:p>
          <a:p>
            <a:pPr lvl="1" eaLnBrk="1" hangingPunct="1">
              <a:lnSpc>
                <a:spcPct val="90000"/>
              </a:lnSpc>
              <a:buFontTx/>
              <a:buNone/>
              <a:defRPr/>
            </a:pPr>
            <a:endParaRPr lang="en-US" sz="2400" smtClean="0">
              <a:solidFill>
                <a:schemeClr val="accent2"/>
              </a:solidFill>
            </a:endParaRPr>
          </a:p>
          <a:p>
            <a:pPr lvl="1" eaLnBrk="1" hangingPunct="1">
              <a:lnSpc>
                <a:spcPct val="90000"/>
              </a:lnSpc>
              <a:defRPr/>
            </a:pPr>
            <a:endParaRPr lang="en-US" sz="2400" smtClean="0"/>
          </a:p>
          <a:p>
            <a:pPr lvl="1" eaLnBrk="1" hangingPunct="1">
              <a:lnSpc>
                <a:spcPct val="90000"/>
              </a:lnSpc>
              <a:defRPr/>
            </a:pPr>
            <a:endParaRPr lang="en-US" sz="2400" smtClean="0"/>
          </a:p>
        </p:txBody>
      </p:sp>
      <p:sp>
        <p:nvSpPr>
          <p:cNvPr id="606211" name="Rectangle 3"/>
          <p:cNvSpPr>
            <a:spLocks noGrp="1" noChangeArrowheads="1"/>
          </p:cNvSpPr>
          <p:nvPr>
            <p:ph type="title"/>
          </p:nvPr>
        </p:nvSpPr>
        <p:spPr>
          <a:xfrm>
            <a:off x="0" y="341313"/>
            <a:ext cx="8893175" cy="1143000"/>
          </a:xfrm>
        </p:spPr>
        <p:txBody>
          <a:bodyPr>
            <a:normAutofit fontScale="90000"/>
          </a:bodyPr>
          <a:lstStyle/>
          <a:p>
            <a:pPr eaLnBrk="1" hangingPunct="1">
              <a:defRPr/>
            </a:pPr>
            <a:r>
              <a:rPr lang="en-US" sz="4000" i="1" smtClean="0">
                <a:solidFill>
                  <a:schemeClr val="accent2"/>
                </a:solidFill>
              </a:rPr>
              <a:t>structure</a:t>
            </a:r>
            <a:r>
              <a:rPr lang="en-US" sz="4000" smtClean="0">
                <a:solidFill>
                  <a:schemeClr val="accent2"/>
                </a:solidFill>
              </a:rPr>
              <a:t> as a tool for identifying source populations</a:t>
            </a:r>
            <a:endParaRPr lang="en-US" sz="4000" smtClean="0"/>
          </a:p>
        </p:txBody>
      </p:sp>
      <p:sp>
        <p:nvSpPr>
          <p:cNvPr id="606212" name="Line 4"/>
          <p:cNvSpPr>
            <a:spLocks noChangeShapeType="1"/>
          </p:cNvSpPr>
          <p:nvPr/>
        </p:nvSpPr>
        <p:spPr bwMode="auto">
          <a:xfrm>
            <a:off x="1066800" y="1700213"/>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pic>
        <p:nvPicPr>
          <p:cNvPr id="6062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844675"/>
            <a:ext cx="3633788"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91922090"/>
      </p:ext>
    </p:extLst>
  </p:cSld>
  <p:clrMapOvr>
    <a:masterClrMapping/>
  </p:clrMapOvr>
  <p:transition xmlns:p14="http://schemas.microsoft.com/office/powerpoint/2010/main" advTm="216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62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0">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body" idx="1"/>
          </p:nvPr>
        </p:nvSpPr>
        <p:spPr>
          <a:xfrm>
            <a:off x="152400" y="2057400"/>
            <a:ext cx="8740775" cy="4953000"/>
          </a:xfrm>
        </p:spPr>
        <p:txBody>
          <a:bodyPr/>
          <a:lstStyle/>
          <a:p>
            <a:pPr lvl="1" eaLnBrk="1" hangingPunct="1">
              <a:defRPr/>
            </a:pPr>
            <a:endParaRPr lang="en-US" smtClean="0"/>
          </a:p>
          <a:p>
            <a:pPr lvl="1" eaLnBrk="1" hangingPunct="1">
              <a:defRPr/>
            </a:pPr>
            <a:endParaRPr lang="en-US" smtClean="0"/>
          </a:p>
          <a:p>
            <a:pPr lvl="1" eaLnBrk="1" hangingPunct="1">
              <a:defRPr/>
            </a:pPr>
            <a:endParaRPr lang="en-US" smtClean="0"/>
          </a:p>
          <a:p>
            <a:pPr lvl="1" eaLnBrk="1" hangingPunct="1">
              <a:defRPr/>
            </a:pPr>
            <a:endParaRPr lang="en-US" smtClean="0"/>
          </a:p>
          <a:p>
            <a:pPr lvl="1" eaLnBrk="1" hangingPunct="1">
              <a:defRPr/>
            </a:pPr>
            <a:endParaRPr lang="en-US" smtClean="0"/>
          </a:p>
        </p:txBody>
      </p:sp>
      <p:sp>
        <p:nvSpPr>
          <p:cNvPr id="607235" name="Rectangle 3"/>
          <p:cNvSpPr>
            <a:spLocks noGrp="1" noChangeArrowheads="1"/>
          </p:cNvSpPr>
          <p:nvPr>
            <p:ph type="title"/>
          </p:nvPr>
        </p:nvSpPr>
        <p:spPr>
          <a:xfrm>
            <a:off x="0" y="701675"/>
            <a:ext cx="8893175" cy="1143000"/>
          </a:xfrm>
        </p:spPr>
        <p:txBody>
          <a:bodyPr>
            <a:normAutofit fontScale="90000"/>
          </a:bodyPr>
          <a:lstStyle/>
          <a:p>
            <a:pPr eaLnBrk="1" hangingPunct="1">
              <a:defRPr/>
            </a:pPr>
            <a:r>
              <a:rPr lang="en-US" sz="2400" smtClean="0">
                <a:solidFill>
                  <a:schemeClr val="accent2"/>
                </a:solidFill>
              </a:rPr>
              <a:t>Murgia et al then collected data for 73 microsatellite loci for 3 CTVT samples, and 18 loci for 24 additional CTVT samples.  These loci had been previously genotyped in ~438 dogs representing a wide range of breeds and 8 wolves.</a:t>
            </a:r>
            <a:endParaRPr lang="en-US" sz="3200" smtClean="0">
              <a:solidFill>
                <a:schemeClr val="accent2"/>
              </a:solidFill>
            </a:endParaRPr>
          </a:p>
        </p:txBody>
      </p:sp>
      <p:sp>
        <p:nvSpPr>
          <p:cNvPr id="607236" name="Line 4"/>
          <p:cNvSpPr>
            <a:spLocks noChangeShapeType="1"/>
          </p:cNvSpPr>
          <p:nvPr/>
        </p:nvSpPr>
        <p:spPr bwMode="auto">
          <a:xfrm>
            <a:off x="1066800" y="2133600"/>
            <a:ext cx="7086600" cy="0"/>
          </a:xfrm>
          <a:prstGeom prst="line">
            <a:avLst/>
          </a:prstGeom>
          <a:noFill/>
          <a:ln w="28575">
            <a:solidFill>
              <a:srgbClr val="FC060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607238" name="Rectangle 6"/>
          <p:cNvSpPr>
            <a:spLocks noChangeArrowheads="1"/>
          </p:cNvSpPr>
          <p:nvPr/>
        </p:nvSpPr>
        <p:spPr bwMode="auto">
          <a:xfrm>
            <a:off x="152400" y="2436813"/>
            <a:ext cx="86677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p>
            <a:pPr>
              <a:defRPr/>
            </a:pPr>
            <a:r>
              <a:rPr lang="en-US" sz="2400" dirty="0">
                <a:latin typeface="Times New Roman" charset="0"/>
                <a:cs typeface="+mn-cs"/>
              </a:rPr>
              <a:t>Questions:</a:t>
            </a:r>
          </a:p>
          <a:p>
            <a:pPr lvl="1">
              <a:defRPr/>
            </a:pPr>
            <a:endParaRPr lang="en-US" sz="2400" dirty="0">
              <a:latin typeface="Times New Roman" charset="0"/>
              <a:cs typeface="+mn-cs"/>
            </a:endParaRPr>
          </a:p>
          <a:p>
            <a:pPr lvl="1">
              <a:defRPr/>
            </a:pPr>
            <a:r>
              <a:rPr lang="en-US" sz="2400" dirty="0">
                <a:latin typeface="Times New Roman" charset="0"/>
                <a:cs typeface="+mn-cs"/>
              </a:rPr>
              <a:t>Do the microsatellite data support the hypothesis that CTVT comes from a single source?</a:t>
            </a:r>
          </a:p>
          <a:p>
            <a:pPr lvl="1">
              <a:defRPr/>
            </a:pPr>
            <a:endParaRPr lang="en-US" sz="2400" dirty="0">
              <a:latin typeface="Times New Roman" charset="0"/>
              <a:cs typeface="+mn-cs"/>
            </a:endParaRPr>
          </a:p>
          <a:p>
            <a:pPr lvl="1">
              <a:defRPr/>
            </a:pPr>
            <a:r>
              <a:rPr lang="en-US" sz="2400" dirty="0">
                <a:latin typeface="Times New Roman" charset="0"/>
                <a:cs typeface="+mn-cs"/>
              </a:rPr>
              <a:t>In what breed or geographic location is the origin of CTVT?</a:t>
            </a:r>
          </a:p>
          <a:p>
            <a:pPr lvl="1">
              <a:defRPr/>
            </a:pPr>
            <a:endParaRPr lang="en-US" sz="2400" dirty="0" smtClean="0">
              <a:latin typeface="Times New Roman" charset="0"/>
              <a:cs typeface="+mn-cs"/>
            </a:endParaRPr>
          </a:p>
          <a:p>
            <a:pPr lvl="1">
              <a:defRPr/>
            </a:pPr>
            <a:r>
              <a:rPr lang="en-US" sz="2400" dirty="0" smtClean="0">
                <a:latin typeface="Times New Roman" charset="0"/>
                <a:cs typeface="+mn-cs"/>
              </a:rPr>
              <a:t>If there is a single origin, how old is CTVT?</a:t>
            </a:r>
          </a:p>
          <a:p>
            <a:pPr lvl="1">
              <a:defRPr/>
            </a:pPr>
            <a:endParaRPr lang="en-US" sz="2400" dirty="0" smtClean="0">
              <a:latin typeface="Times New Roman" charset="0"/>
              <a:cs typeface="+mn-cs"/>
            </a:endParaRPr>
          </a:p>
          <a:p>
            <a:pPr lvl="1">
              <a:defRPr/>
            </a:pPr>
            <a:endParaRPr lang="en-US" sz="2400" dirty="0">
              <a:solidFill>
                <a:schemeClr val="accent2"/>
              </a:solidFill>
              <a:latin typeface="Times New Roman" charset="0"/>
              <a:cs typeface="+mn-cs"/>
            </a:endParaRPr>
          </a:p>
          <a:p>
            <a:pPr lvl="1">
              <a:defRPr/>
            </a:pPr>
            <a:endParaRPr lang="en-US" sz="2400" dirty="0">
              <a:solidFill>
                <a:schemeClr val="accent2"/>
              </a:solidFill>
              <a:latin typeface="Times New Roman" charset="0"/>
              <a:cs typeface="+mn-cs"/>
            </a:endParaRPr>
          </a:p>
        </p:txBody>
      </p:sp>
    </p:spTree>
    <p:extLst>
      <p:ext uri="{BB962C8B-B14F-4D97-AF65-F5344CB8AC3E}">
        <p14:creationId xmlns:p14="http://schemas.microsoft.com/office/powerpoint/2010/main" val="1281851284"/>
      </p:ext>
    </p:extLst>
  </p:cSld>
  <p:clrMapOvr>
    <a:masterClrMapping/>
  </p:clrMapOvr>
  <p:transition xmlns:p14="http://schemas.microsoft.com/office/powerpoint/2010/main" advTm="2160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a:xfrm>
            <a:off x="909638" y="-107882"/>
            <a:ext cx="6977062" cy="1143001"/>
          </a:xfrm>
        </p:spPr>
        <p:txBody>
          <a:bodyPr>
            <a:normAutofit fontScale="90000"/>
          </a:bodyPr>
          <a:lstStyle/>
          <a:p>
            <a:pPr eaLnBrk="1" hangingPunct="1">
              <a:defRPr/>
            </a:pPr>
            <a:r>
              <a:rPr lang="en-US" sz="3600" u="sng" dirty="0" smtClean="0">
                <a:solidFill>
                  <a:schemeClr val="tx1"/>
                </a:solidFill>
              </a:rPr>
              <a:t>A short list of resources and papers</a:t>
            </a:r>
            <a:endParaRPr lang="en-US" sz="3600" u="sng" dirty="0" smtClean="0">
              <a:solidFill>
                <a:schemeClr val="tx1"/>
              </a:solidFill>
            </a:endParaRPr>
          </a:p>
        </p:txBody>
      </p:sp>
      <p:sp>
        <p:nvSpPr>
          <p:cNvPr id="539651" name="Rectangle 3"/>
          <p:cNvSpPr>
            <a:spLocks noGrp="1" noChangeArrowheads="1"/>
          </p:cNvSpPr>
          <p:nvPr>
            <p:ph type="body" idx="1"/>
          </p:nvPr>
        </p:nvSpPr>
        <p:spPr>
          <a:xfrm>
            <a:off x="152400" y="892033"/>
            <a:ext cx="8991600" cy="5965967"/>
          </a:xfrm>
        </p:spPr>
        <p:txBody>
          <a:bodyPr>
            <a:normAutofit fontScale="85000" lnSpcReduction="20000"/>
          </a:bodyPr>
          <a:lstStyle/>
          <a:p>
            <a:pPr eaLnBrk="1" hangingPunct="1">
              <a:lnSpc>
                <a:spcPct val="90000"/>
              </a:lnSpc>
              <a:defRPr/>
            </a:pPr>
            <a:endParaRPr lang="en-US" sz="1600" dirty="0" smtClean="0">
              <a:solidFill>
                <a:schemeClr val="accent2"/>
              </a:solidFill>
            </a:endParaRPr>
          </a:p>
          <a:p>
            <a:pPr eaLnBrk="1" hangingPunct="1">
              <a:lnSpc>
                <a:spcPct val="90000"/>
              </a:lnSpc>
              <a:defRPr/>
            </a:pPr>
            <a:r>
              <a:rPr lang="en-US" sz="1800" dirty="0" smtClean="0">
                <a:solidFill>
                  <a:schemeClr val="accent2"/>
                </a:solidFill>
              </a:rPr>
              <a:t>Download Software </a:t>
            </a:r>
            <a:r>
              <a:rPr lang="en-US" sz="1800" dirty="0" smtClean="0">
                <a:solidFill>
                  <a:schemeClr val="accent2"/>
                </a:solidFill>
              </a:rPr>
              <a:t>and </a:t>
            </a:r>
            <a:r>
              <a:rPr lang="en-US" sz="1800" dirty="0" smtClean="0">
                <a:solidFill>
                  <a:schemeClr val="accent2"/>
                </a:solidFill>
              </a:rPr>
              <a:t>documentation: </a:t>
            </a:r>
            <a:r>
              <a:rPr lang="en-US" sz="1800" dirty="0" smtClean="0">
                <a:solidFill>
                  <a:schemeClr val="accent2"/>
                </a:solidFill>
                <a:hlinkClick r:id="rId3"/>
              </a:rPr>
              <a:t>http:/</a:t>
            </a:r>
            <a:r>
              <a:rPr lang="en-US" sz="1800" dirty="0" smtClean="0">
                <a:solidFill>
                  <a:schemeClr val="accent2"/>
                </a:solidFill>
                <a:hlinkClick r:id="rId3"/>
              </a:rPr>
              <a:t>/pritchardlab.stanford.edu/</a:t>
            </a:r>
            <a:r>
              <a:rPr lang="en-US" sz="1800" dirty="0" smtClean="0">
                <a:solidFill>
                  <a:schemeClr val="accent2"/>
                </a:solidFill>
                <a:hlinkClick r:id="rId3"/>
              </a:rPr>
              <a:t>structure.html</a:t>
            </a:r>
            <a:endParaRPr lang="en-US" sz="1800" dirty="0" smtClean="0">
              <a:solidFill>
                <a:schemeClr val="accent2"/>
              </a:solidFill>
            </a:endParaRPr>
          </a:p>
          <a:p>
            <a:pPr eaLnBrk="1" hangingPunct="1">
              <a:lnSpc>
                <a:spcPct val="90000"/>
              </a:lnSpc>
              <a:defRPr/>
            </a:pPr>
            <a:r>
              <a:rPr lang="en-US" sz="1800" dirty="0" smtClean="0">
                <a:solidFill>
                  <a:schemeClr val="accent2"/>
                </a:solidFill>
              </a:rPr>
              <a:t>Additional plotting software: </a:t>
            </a:r>
            <a:r>
              <a:rPr lang="en-US" sz="1800" i="1" dirty="0" err="1" smtClean="0"/>
              <a:t>distruct</a:t>
            </a:r>
            <a:r>
              <a:rPr lang="en-US" sz="1800" i="1" dirty="0" smtClean="0"/>
              <a:t>, CLUMPP</a:t>
            </a:r>
            <a:r>
              <a:rPr lang="en-US" sz="1800" dirty="0" smtClean="0"/>
              <a:t>: see Noah </a:t>
            </a:r>
            <a:r>
              <a:rPr lang="en-US" sz="1800" dirty="0" smtClean="0"/>
              <a:t>Rosenberg’s </a:t>
            </a:r>
            <a:r>
              <a:rPr lang="en-US" sz="1800" dirty="0" smtClean="0"/>
              <a:t>website.</a:t>
            </a:r>
          </a:p>
          <a:p>
            <a:pPr eaLnBrk="1" hangingPunct="1">
              <a:lnSpc>
                <a:spcPct val="90000"/>
              </a:lnSpc>
              <a:defRPr/>
            </a:pPr>
            <a:r>
              <a:rPr lang="en-US" sz="1800" dirty="0" smtClean="0">
                <a:solidFill>
                  <a:schemeClr val="accent2"/>
                </a:solidFill>
              </a:rPr>
              <a:t>Help with organizing the data:  </a:t>
            </a:r>
            <a:r>
              <a:rPr lang="en-US" sz="1800" i="1" dirty="0" smtClean="0"/>
              <a:t>Structure Harvester</a:t>
            </a:r>
            <a:r>
              <a:rPr lang="en-US" sz="1800" dirty="0" smtClean="0"/>
              <a:t>: Dent Earl’s website, UCLA</a:t>
            </a:r>
            <a:endParaRPr lang="en-US" sz="1800" dirty="0" smtClean="0">
              <a:solidFill>
                <a:schemeClr val="accent2"/>
              </a:solidFill>
            </a:endParaRPr>
          </a:p>
          <a:p>
            <a:pPr eaLnBrk="1" hangingPunct="1">
              <a:lnSpc>
                <a:spcPct val="90000"/>
              </a:lnSpc>
              <a:defRPr/>
            </a:pPr>
            <a:endParaRPr lang="en-US" sz="1800" dirty="0" smtClean="0">
              <a:solidFill>
                <a:schemeClr val="accent2"/>
              </a:solidFill>
            </a:endParaRPr>
          </a:p>
          <a:p>
            <a:pPr eaLnBrk="1" hangingPunct="1">
              <a:lnSpc>
                <a:spcPct val="90000"/>
              </a:lnSpc>
              <a:defRPr/>
            </a:pPr>
            <a:r>
              <a:rPr lang="en-US" sz="1800" dirty="0" smtClean="0"/>
              <a:t>Inference </a:t>
            </a:r>
            <a:r>
              <a:rPr lang="en-US" sz="1800" dirty="0" smtClean="0"/>
              <a:t>of population structure using </a:t>
            </a:r>
            <a:r>
              <a:rPr lang="en-US" sz="1800" dirty="0" err="1" smtClean="0"/>
              <a:t>multilocus</a:t>
            </a:r>
            <a:r>
              <a:rPr lang="en-US" sz="1800" dirty="0" smtClean="0"/>
              <a:t> genotype data. Pritchard, Stephens, Donnelly, 2000. Genetics 155: 945-959.  </a:t>
            </a:r>
            <a:r>
              <a:rPr lang="en-US" sz="1800" dirty="0" smtClean="0">
                <a:solidFill>
                  <a:schemeClr val="accent2"/>
                </a:solidFill>
              </a:rPr>
              <a:t>[Basic models]</a:t>
            </a:r>
            <a:endParaRPr lang="en-US" sz="1800" dirty="0" smtClean="0">
              <a:solidFill>
                <a:srgbClr val="FF9999"/>
              </a:solidFill>
            </a:endParaRPr>
          </a:p>
          <a:p>
            <a:pPr eaLnBrk="1" hangingPunct="1">
              <a:lnSpc>
                <a:spcPct val="90000"/>
              </a:lnSpc>
              <a:defRPr/>
            </a:pPr>
            <a:endParaRPr lang="en-US" sz="1800" dirty="0" smtClean="0">
              <a:solidFill>
                <a:srgbClr val="FF9999"/>
              </a:solidFill>
            </a:endParaRPr>
          </a:p>
          <a:p>
            <a:pPr eaLnBrk="1" hangingPunct="1">
              <a:lnSpc>
                <a:spcPct val="90000"/>
              </a:lnSpc>
              <a:defRPr/>
            </a:pPr>
            <a:r>
              <a:rPr lang="en-US" sz="1800" dirty="0" smtClean="0"/>
              <a:t>Inference of population structure using </a:t>
            </a:r>
            <a:r>
              <a:rPr lang="en-US" sz="1800" dirty="0" err="1" smtClean="0"/>
              <a:t>multilocus</a:t>
            </a:r>
            <a:r>
              <a:rPr lang="en-US" sz="1800" dirty="0" smtClean="0"/>
              <a:t> genotype data: Linked loci and correlated allele frequencies.  </a:t>
            </a:r>
            <a:r>
              <a:rPr lang="en-US" sz="1800" dirty="0" err="1" smtClean="0"/>
              <a:t>Falush</a:t>
            </a:r>
            <a:r>
              <a:rPr lang="en-US" sz="1800" dirty="0" smtClean="0"/>
              <a:t>, Stephens and Pritchard. 2003. Genetics, 164: 1567-1587.  </a:t>
            </a:r>
            <a:r>
              <a:rPr lang="en-US" sz="1800" dirty="0" smtClean="0">
                <a:solidFill>
                  <a:schemeClr val="accent2"/>
                </a:solidFill>
              </a:rPr>
              <a:t>[F model, linkage model]</a:t>
            </a:r>
            <a:endParaRPr lang="en-US" sz="1800" dirty="0" smtClean="0">
              <a:solidFill>
                <a:srgbClr val="FF9999"/>
              </a:solidFill>
            </a:endParaRPr>
          </a:p>
          <a:p>
            <a:pPr eaLnBrk="1" hangingPunct="1">
              <a:lnSpc>
                <a:spcPct val="90000"/>
              </a:lnSpc>
              <a:defRPr/>
            </a:pPr>
            <a:endParaRPr lang="en-US" sz="1800" dirty="0" smtClean="0">
              <a:solidFill>
                <a:srgbClr val="FF9999"/>
              </a:solidFill>
            </a:endParaRPr>
          </a:p>
          <a:p>
            <a:pPr eaLnBrk="1" hangingPunct="1">
              <a:lnSpc>
                <a:spcPct val="90000"/>
              </a:lnSpc>
              <a:defRPr/>
            </a:pPr>
            <a:r>
              <a:rPr lang="en-US" sz="1800" dirty="0" smtClean="0"/>
              <a:t>Inference of population structure using </a:t>
            </a:r>
            <a:r>
              <a:rPr lang="en-US" sz="1800" dirty="0" err="1" smtClean="0"/>
              <a:t>multilocus</a:t>
            </a:r>
            <a:r>
              <a:rPr lang="en-US" sz="1800" dirty="0" smtClean="0"/>
              <a:t> genotype data: dominant markers and null alleles. </a:t>
            </a:r>
            <a:r>
              <a:rPr lang="en-US" sz="1800" dirty="0" err="1" smtClean="0"/>
              <a:t>Falush</a:t>
            </a:r>
            <a:r>
              <a:rPr lang="en-US" sz="1800" dirty="0" smtClean="0"/>
              <a:t>, Stephens and Pritchard. 2007 Molecular Ecology Notes.  </a:t>
            </a:r>
            <a:r>
              <a:rPr lang="en-US" sz="1800" dirty="0" smtClean="0">
                <a:solidFill>
                  <a:schemeClr val="accent2"/>
                </a:solidFill>
              </a:rPr>
              <a:t>[models for AFLPs, </a:t>
            </a:r>
            <a:r>
              <a:rPr lang="en-US" sz="1800" dirty="0" err="1" smtClean="0">
                <a:solidFill>
                  <a:schemeClr val="accent2"/>
                </a:solidFill>
              </a:rPr>
              <a:t>etc</a:t>
            </a:r>
            <a:r>
              <a:rPr lang="en-US" sz="1800" dirty="0" smtClean="0">
                <a:solidFill>
                  <a:schemeClr val="accent2"/>
                </a:solidFill>
              </a:rPr>
              <a:t>]</a:t>
            </a:r>
            <a:endParaRPr lang="en-US" sz="1800" dirty="0" smtClean="0">
              <a:solidFill>
                <a:srgbClr val="FF9999"/>
              </a:solidFill>
            </a:endParaRPr>
          </a:p>
          <a:p>
            <a:pPr eaLnBrk="1" hangingPunct="1">
              <a:lnSpc>
                <a:spcPct val="90000"/>
              </a:lnSpc>
              <a:defRPr/>
            </a:pPr>
            <a:endParaRPr lang="en-US" sz="1800" dirty="0" smtClean="0">
              <a:solidFill>
                <a:srgbClr val="FF9999"/>
              </a:solidFill>
            </a:endParaRPr>
          </a:p>
          <a:p>
            <a:pPr eaLnBrk="1" hangingPunct="1">
              <a:lnSpc>
                <a:spcPct val="90000"/>
              </a:lnSpc>
              <a:defRPr/>
            </a:pPr>
            <a:r>
              <a:rPr lang="en-US" sz="1800" dirty="0" smtClean="0"/>
              <a:t>Inferring weak population structure with the assistance of sample group information. </a:t>
            </a:r>
            <a:r>
              <a:rPr lang="en-US" sz="1800" dirty="0" err="1" smtClean="0"/>
              <a:t>Hubisz</a:t>
            </a:r>
            <a:r>
              <a:rPr lang="en-US" sz="1800" dirty="0" smtClean="0"/>
              <a:t> MJ, </a:t>
            </a:r>
            <a:r>
              <a:rPr lang="en-US" sz="1800" dirty="0" err="1" smtClean="0"/>
              <a:t>Falush</a:t>
            </a:r>
            <a:r>
              <a:rPr lang="en-US" sz="1800" dirty="0" smtClean="0"/>
              <a:t> </a:t>
            </a:r>
            <a:r>
              <a:rPr lang="en-US" sz="1800" dirty="0" smtClean="0"/>
              <a:t>D, Stephens M, Pritchard JK. </a:t>
            </a:r>
            <a:r>
              <a:rPr lang="en-US" sz="1800" dirty="0" smtClean="0"/>
              <a:t>2009. Molecular Ecology Resources. </a:t>
            </a:r>
            <a:r>
              <a:rPr lang="en-US" sz="1800" dirty="0" smtClean="0">
                <a:solidFill>
                  <a:schemeClr val="accent2"/>
                </a:solidFill>
              </a:rPr>
              <a:t>[more informative priors </a:t>
            </a:r>
            <a:r>
              <a:rPr lang="en-US" sz="1800" dirty="0" smtClean="0">
                <a:solidFill>
                  <a:schemeClr val="accent2"/>
                </a:solidFill>
              </a:rPr>
              <a:t>to increase power in small data sets]</a:t>
            </a:r>
          </a:p>
          <a:p>
            <a:pPr eaLnBrk="1" hangingPunct="1">
              <a:lnSpc>
                <a:spcPct val="90000"/>
              </a:lnSpc>
              <a:defRPr/>
            </a:pPr>
            <a:endParaRPr lang="en-US" sz="1800" dirty="0" smtClean="0">
              <a:solidFill>
                <a:schemeClr val="accent2"/>
              </a:solidFill>
            </a:endParaRPr>
          </a:p>
          <a:p>
            <a:r>
              <a:rPr lang="en-US" sz="1800" dirty="0" err="1" smtClean="0"/>
              <a:t>Variational</a:t>
            </a:r>
            <a:r>
              <a:rPr lang="en-US" sz="1800" dirty="0" smtClean="0"/>
              <a:t> </a:t>
            </a:r>
            <a:r>
              <a:rPr lang="en-US" sz="1800" dirty="0"/>
              <a:t>inference of population structure in large </a:t>
            </a:r>
            <a:r>
              <a:rPr lang="en-US" sz="1800" dirty="0" smtClean="0"/>
              <a:t>SNP </a:t>
            </a:r>
            <a:r>
              <a:rPr lang="en-US" sz="1800" dirty="0"/>
              <a:t>datasets</a:t>
            </a:r>
            <a:r>
              <a:rPr lang="en-US" sz="1800" dirty="0" smtClean="0"/>
              <a:t>. </a:t>
            </a:r>
            <a:r>
              <a:rPr lang="en-US" sz="1800" dirty="0"/>
              <a:t>A Raj, M Stephens, and JK Pritchard. </a:t>
            </a:r>
            <a:r>
              <a:rPr lang="en-US" sz="1800" dirty="0" smtClean="0"/>
              <a:t>2014. </a:t>
            </a:r>
            <a:r>
              <a:rPr lang="en-US" sz="1800" dirty="0"/>
              <a:t> </a:t>
            </a:r>
            <a:r>
              <a:rPr lang="en-US" sz="1800" dirty="0" smtClean="0"/>
              <a:t>Genetics</a:t>
            </a:r>
            <a:r>
              <a:rPr lang="en-US" sz="1800" dirty="0"/>
              <a:t>, 197:</a:t>
            </a:r>
            <a:r>
              <a:rPr lang="en-US" sz="1800" dirty="0" smtClean="0"/>
              <a:t>573-589</a:t>
            </a:r>
            <a:r>
              <a:rPr lang="en-US" sz="1800" dirty="0" smtClean="0">
                <a:solidFill>
                  <a:schemeClr val="accent2"/>
                </a:solidFill>
              </a:rPr>
              <a:t>. [speeded-up algorithms for large genomic data sets]</a:t>
            </a:r>
          </a:p>
          <a:p>
            <a:endParaRPr lang="en-US" sz="1800" dirty="0">
              <a:solidFill>
                <a:srgbClr val="FF6600"/>
              </a:solidFill>
            </a:endParaRPr>
          </a:p>
          <a:p>
            <a:r>
              <a:rPr lang="en-US" sz="1800" dirty="0" smtClean="0"/>
              <a:t>ADMIXTURE from Lange group, UCLA. </a:t>
            </a:r>
            <a:r>
              <a:rPr lang="en-US" sz="1800" dirty="0" smtClean="0">
                <a:solidFill>
                  <a:srgbClr val="C0504D"/>
                </a:solidFill>
              </a:rPr>
              <a:t>[ML version of Structure: fast analysis of genomic data]</a:t>
            </a:r>
            <a:endParaRPr lang="en-US" sz="1800" dirty="0" smtClean="0"/>
          </a:p>
          <a:p>
            <a:endParaRPr lang="en-US" sz="1800" dirty="0"/>
          </a:p>
          <a:p>
            <a:r>
              <a:rPr lang="en-US" sz="1800" dirty="0" smtClean="0"/>
              <a:t>Inference </a:t>
            </a:r>
            <a:r>
              <a:rPr lang="en-US" sz="1800" dirty="0"/>
              <a:t>of population splits and mixtures from genome-wide </a:t>
            </a:r>
            <a:r>
              <a:rPr lang="en-US" sz="1800" dirty="0" smtClean="0"/>
              <a:t>allele frequency </a:t>
            </a:r>
            <a:r>
              <a:rPr lang="en-US" sz="1800" dirty="0"/>
              <a:t>data. </a:t>
            </a:r>
            <a:r>
              <a:rPr lang="en-US" sz="1800" dirty="0" smtClean="0"/>
              <a:t>JK </a:t>
            </a:r>
            <a:r>
              <a:rPr lang="en-US" sz="1800" dirty="0" err="1"/>
              <a:t>Pickrell</a:t>
            </a:r>
            <a:r>
              <a:rPr lang="en-US" sz="1800" dirty="0"/>
              <a:t> and </a:t>
            </a:r>
            <a:r>
              <a:rPr lang="en-US" sz="1800" dirty="0" smtClean="0"/>
              <a:t>JK </a:t>
            </a:r>
            <a:r>
              <a:rPr lang="en-US" sz="1800" dirty="0"/>
              <a:t>Pritchard. </a:t>
            </a:r>
            <a:r>
              <a:rPr lang="en-US" sz="1800" dirty="0" smtClean="0"/>
              <a:t>PLOS </a:t>
            </a:r>
            <a:r>
              <a:rPr lang="en-US" sz="1800" dirty="0"/>
              <a:t>Genetics, 8(11):e1002967, 2012</a:t>
            </a:r>
            <a:r>
              <a:rPr lang="en-US" sz="1800" dirty="0" smtClean="0"/>
              <a:t>. </a:t>
            </a:r>
            <a:r>
              <a:rPr lang="en-US" sz="1800" dirty="0" smtClean="0">
                <a:solidFill>
                  <a:schemeClr val="accent2"/>
                </a:solidFill>
              </a:rPr>
              <a:t>[</a:t>
            </a:r>
            <a:r>
              <a:rPr lang="en-US" sz="1800" u="sng" dirty="0" err="1" smtClean="0">
                <a:solidFill>
                  <a:schemeClr val="accent2"/>
                </a:solidFill>
              </a:rPr>
              <a:t>TreeMix</a:t>
            </a:r>
            <a:r>
              <a:rPr lang="en-US" sz="1800" dirty="0" smtClean="0">
                <a:solidFill>
                  <a:schemeClr val="accent2"/>
                </a:solidFill>
              </a:rPr>
              <a:t> paper; for detection and interpretation of admixture—see also </a:t>
            </a:r>
            <a:r>
              <a:rPr lang="en-US" sz="1800" u="sng" dirty="0" err="1" smtClean="0">
                <a:solidFill>
                  <a:schemeClr val="accent2"/>
                </a:solidFill>
              </a:rPr>
              <a:t>MixMapper</a:t>
            </a:r>
            <a:r>
              <a:rPr lang="en-US" sz="1800" dirty="0" smtClean="0">
                <a:solidFill>
                  <a:schemeClr val="accent2"/>
                </a:solidFill>
              </a:rPr>
              <a:t> and D statistics from David Reich lab]</a:t>
            </a:r>
            <a:endParaRPr lang="en-US" sz="1800" dirty="0"/>
          </a:p>
          <a:p>
            <a:endParaRPr lang="en-US" sz="1800" dirty="0" smtClean="0">
              <a:solidFill>
                <a:schemeClr val="accent2"/>
              </a:solidFill>
            </a:endParaRPr>
          </a:p>
          <a:p>
            <a:r>
              <a:rPr lang="en-US" sz="1800" dirty="0" smtClean="0">
                <a:solidFill>
                  <a:schemeClr val="accent2"/>
                </a:solidFill>
              </a:rPr>
              <a:t>In Progress for admixture graphs:  </a:t>
            </a:r>
            <a:r>
              <a:rPr lang="en-US" sz="1800" dirty="0" err="1" smtClean="0">
                <a:solidFill>
                  <a:srgbClr val="000000"/>
                </a:solidFill>
              </a:rPr>
              <a:t>DAGMix</a:t>
            </a:r>
            <a:r>
              <a:rPr lang="en-US" sz="1800" dirty="0" smtClean="0">
                <a:solidFill>
                  <a:srgbClr val="000000"/>
                </a:solidFill>
              </a:rPr>
              <a:t> from </a:t>
            </a:r>
            <a:r>
              <a:rPr lang="en-US" sz="1800" dirty="0" err="1" smtClean="0">
                <a:solidFill>
                  <a:srgbClr val="000000"/>
                </a:solidFill>
              </a:rPr>
              <a:t>Bhaskar</a:t>
            </a:r>
            <a:r>
              <a:rPr lang="en-US" sz="1800" dirty="0" smtClean="0">
                <a:solidFill>
                  <a:srgbClr val="000000"/>
                </a:solidFill>
              </a:rPr>
              <a:t>, Lawson… Pritchard.</a:t>
            </a:r>
          </a:p>
        </p:txBody>
      </p:sp>
    </p:spTree>
    <p:extLst>
      <p:ext uri="{BB962C8B-B14F-4D97-AF65-F5344CB8AC3E}">
        <p14:creationId xmlns:p14="http://schemas.microsoft.com/office/powerpoint/2010/main" val="15683221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5875"/>
            <a:ext cx="5302250" cy="682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59109" name="Text Box 5"/>
          <p:cNvSpPr txBox="1">
            <a:spLocks noChangeArrowheads="1"/>
          </p:cNvSpPr>
          <p:nvPr/>
        </p:nvSpPr>
        <p:spPr bwMode="auto">
          <a:xfrm>
            <a:off x="6351588" y="1744663"/>
            <a:ext cx="23241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a:solidFill>
                  <a:schemeClr val="accent2"/>
                </a:solidFill>
                <a:effectLst>
                  <a:outerShdw blurRad="38100" dist="38100" dir="2700000" algn="tl">
                    <a:srgbClr val="DDDDDD"/>
                  </a:outerShdw>
                </a:effectLst>
                <a:cs typeface="+mn-cs"/>
              </a:rPr>
              <a:t>A </a:t>
            </a:r>
            <a:r>
              <a:rPr lang="en-US" sz="2000" i="1">
                <a:solidFill>
                  <a:schemeClr val="accent2"/>
                </a:solidFill>
                <a:effectLst>
                  <a:outerShdw blurRad="38100" dist="38100" dir="2700000" algn="tl">
                    <a:srgbClr val="DDDDDD"/>
                  </a:outerShdw>
                </a:effectLst>
                <a:cs typeface="+mn-cs"/>
              </a:rPr>
              <a:t>structure </a:t>
            </a:r>
            <a:r>
              <a:rPr lang="en-US" sz="2000">
                <a:solidFill>
                  <a:schemeClr val="accent2"/>
                </a:solidFill>
                <a:effectLst>
                  <a:outerShdw blurRad="38100" dist="38100" dir="2700000" algn="tl">
                    <a:srgbClr val="DDDDDD"/>
                  </a:outerShdw>
                </a:effectLst>
                <a:cs typeface="+mn-cs"/>
              </a:rPr>
              <a:t>plot and neighbor-joining tree both show that CTVT is closest to wolves among the available canid samples.</a:t>
            </a:r>
          </a:p>
        </p:txBody>
      </p:sp>
    </p:spTree>
    <p:extLst>
      <p:ext uri="{BB962C8B-B14F-4D97-AF65-F5344CB8AC3E}">
        <p14:creationId xmlns:p14="http://schemas.microsoft.com/office/powerpoint/2010/main" val="163817840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ADMIXTURE and </a:t>
            </a:r>
            <a:r>
              <a:rPr lang="en-US" dirty="0" err="1" smtClean="0"/>
              <a:t>fastStructure</a:t>
            </a:r>
            <a:r>
              <a:rPr lang="en-US" dirty="0" smtClean="0"/>
              <a:t> for better speed with basic algorithm</a:t>
            </a:r>
          </a:p>
          <a:p>
            <a:endParaRPr lang="en-US" dirty="0"/>
          </a:p>
          <a:p>
            <a:r>
              <a:rPr lang="en-US" dirty="0" err="1" smtClean="0"/>
              <a:t>fineSTRUCTURE</a:t>
            </a:r>
            <a:r>
              <a:rPr lang="en-US" dirty="0" smtClean="0"/>
              <a:t> (Lawson et al) for higher resolution </a:t>
            </a:r>
            <a:r>
              <a:rPr lang="en-US" dirty="0" smtClean="0">
                <a:solidFill>
                  <a:srgbClr val="C0504D"/>
                </a:solidFill>
              </a:rPr>
              <a:t>(requires high resolution data with good genome)</a:t>
            </a:r>
            <a:endParaRPr lang="en-US" dirty="0">
              <a:solidFill>
                <a:srgbClr val="C0504D"/>
              </a:solidFill>
            </a:endParaRPr>
          </a:p>
        </p:txBody>
      </p:sp>
      <p:sp>
        <p:nvSpPr>
          <p:cNvPr id="3" name="Title 2"/>
          <p:cNvSpPr>
            <a:spLocks noGrp="1"/>
          </p:cNvSpPr>
          <p:nvPr>
            <p:ph type="title"/>
          </p:nvPr>
        </p:nvSpPr>
        <p:spPr/>
        <p:txBody>
          <a:bodyPr>
            <a:normAutofit fontScale="90000"/>
          </a:bodyPr>
          <a:lstStyle/>
          <a:p>
            <a:r>
              <a:rPr lang="en-US" dirty="0" smtClean="0"/>
              <a:t>Genome-wide data</a:t>
            </a:r>
            <a:endParaRPr lang="en-US" dirty="0"/>
          </a:p>
        </p:txBody>
      </p:sp>
    </p:spTree>
    <p:extLst>
      <p:ext uri="{BB962C8B-B14F-4D97-AF65-F5344CB8AC3E}">
        <p14:creationId xmlns:p14="http://schemas.microsoft.com/office/powerpoint/2010/main" val="230136461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0"/>
            <a:ext cx="8365657" cy="6858000"/>
          </a:xfrm>
          <a:prstGeom prst="rect">
            <a:avLst/>
          </a:prstGeom>
        </p:spPr>
      </p:pic>
      <p:sp>
        <p:nvSpPr>
          <p:cNvPr id="2" name="Title 1"/>
          <p:cNvSpPr>
            <a:spLocks noGrp="1"/>
          </p:cNvSpPr>
          <p:nvPr>
            <p:ph type="title"/>
          </p:nvPr>
        </p:nvSpPr>
        <p:spPr>
          <a:xfrm>
            <a:off x="5791200" y="152400"/>
            <a:ext cx="3429000" cy="304800"/>
          </a:xfrm>
        </p:spPr>
        <p:txBody>
          <a:bodyPr>
            <a:normAutofit fontScale="90000"/>
          </a:bodyPr>
          <a:lstStyle/>
          <a:p>
            <a:pPr algn="r"/>
            <a:r>
              <a:rPr lang="en-US" sz="1600" b="1" dirty="0" err="1" smtClean="0">
                <a:solidFill>
                  <a:srgbClr val="FF0000"/>
                </a:solidFill>
              </a:rPr>
              <a:t>fineSTRUCTURE</a:t>
            </a:r>
            <a:r>
              <a:rPr lang="en-US" sz="1600" b="1" dirty="0" smtClean="0">
                <a:solidFill>
                  <a:srgbClr val="FF0000"/>
                </a:solidFill>
              </a:rPr>
              <a:t> – Lawson (2012)</a:t>
            </a:r>
            <a:endParaRPr lang="en-US" sz="1600" b="1" dirty="0">
              <a:solidFill>
                <a:srgbClr val="FF0000"/>
              </a:solidFill>
            </a:endParaRPr>
          </a:p>
        </p:txBody>
      </p:sp>
      <p:sp>
        <p:nvSpPr>
          <p:cNvPr id="5" name="Title 1"/>
          <p:cNvSpPr txBox="1">
            <a:spLocks/>
          </p:cNvSpPr>
          <p:nvPr/>
        </p:nvSpPr>
        <p:spPr bwMode="auto">
          <a:xfrm>
            <a:off x="5562600" y="5791200"/>
            <a:ext cx="3429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200">
                <a:solidFill>
                  <a:schemeClr val="accent2"/>
                </a:solidFill>
                <a:latin typeface="+mj-lt"/>
                <a:ea typeface="+mj-ea"/>
                <a:cs typeface="+mj-cs"/>
              </a:defRPr>
            </a:lvl1pPr>
            <a:lvl2pPr algn="ctr" rtl="0" fontAlgn="base">
              <a:spcBef>
                <a:spcPct val="0"/>
              </a:spcBef>
              <a:spcAft>
                <a:spcPct val="0"/>
              </a:spcAft>
              <a:defRPr sz="3200">
                <a:solidFill>
                  <a:schemeClr val="accent2"/>
                </a:solidFill>
                <a:latin typeface="Arial" charset="0"/>
                <a:ea typeface="ＭＳ Ｐゴシック" charset="0"/>
                <a:cs typeface="ＭＳ Ｐゴシック" charset="0"/>
              </a:defRPr>
            </a:lvl2pPr>
            <a:lvl3pPr algn="ctr" rtl="0" fontAlgn="base">
              <a:spcBef>
                <a:spcPct val="0"/>
              </a:spcBef>
              <a:spcAft>
                <a:spcPct val="0"/>
              </a:spcAft>
              <a:defRPr sz="3200">
                <a:solidFill>
                  <a:schemeClr val="accent2"/>
                </a:solidFill>
                <a:latin typeface="Arial" charset="0"/>
                <a:ea typeface="ＭＳ Ｐゴシック" charset="0"/>
                <a:cs typeface="ＭＳ Ｐゴシック" charset="0"/>
              </a:defRPr>
            </a:lvl3pPr>
            <a:lvl4pPr algn="ctr" rtl="0" fontAlgn="base">
              <a:spcBef>
                <a:spcPct val="0"/>
              </a:spcBef>
              <a:spcAft>
                <a:spcPct val="0"/>
              </a:spcAft>
              <a:defRPr sz="3200">
                <a:solidFill>
                  <a:schemeClr val="accent2"/>
                </a:solidFill>
                <a:latin typeface="Arial" charset="0"/>
                <a:ea typeface="ＭＳ Ｐゴシック" charset="0"/>
                <a:cs typeface="ＭＳ Ｐゴシック" charset="0"/>
              </a:defRPr>
            </a:lvl4pPr>
            <a:lvl5pPr algn="ctr" rtl="0" fontAlgn="base">
              <a:spcBef>
                <a:spcPct val="0"/>
              </a:spcBef>
              <a:spcAft>
                <a:spcPct val="0"/>
              </a:spcAft>
              <a:defRPr sz="3200">
                <a:solidFill>
                  <a:schemeClr val="accent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accent2"/>
                </a:solidFill>
                <a:latin typeface="Arial" charset="0"/>
                <a:ea typeface="ＭＳ Ｐゴシック" charset="0"/>
                <a:cs typeface="ＭＳ Ｐゴシック" charset="0"/>
              </a:defRPr>
            </a:lvl6pPr>
            <a:lvl7pPr marL="914400" algn="ctr" rtl="0" fontAlgn="base">
              <a:spcBef>
                <a:spcPct val="0"/>
              </a:spcBef>
              <a:spcAft>
                <a:spcPct val="0"/>
              </a:spcAft>
              <a:defRPr sz="3200">
                <a:solidFill>
                  <a:schemeClr val="accent2"/>
                </a:solidFill>
                <a:latin typeface="Arial" charset="0"/>
                <a:ea typeface="ＭＳ Ｐゴシック" charset="0"/>
                <a:cs typeface="ＭＳ Ｐゴシック" charset="0"/>
              </a:defRPr>
            </a:lvl7pPr>
            <a:lvl8pPr marL="1371600" algn="ctr" rtl="0" fontAlgn="base">
              <a:spcBef>
                <a:spcPct val="0"/>
              </a:spcBef>
              <a:spcAft>
                <a:spcPct val="0"/>
              </a:spcAft>
              <a:defRPr sz="3200">
                <a:solidFill>
                  <a:schemeClr val="accent2"/>
                </a:solidFill>
                <a:latin typeface="Arial" charset="0"/>
                <a:ea typeface="ＭＳ Ｐゴシック" charset="0"/>
                <a:cs typeface="ＭＳ Ｐゴシック" charset="0"/>
              </a:defRPr>
            </a:lvl8pPr>
            <a:lvl9pPr marL="1828800" algn="ctr" rtl="0" fontAlgn="base">
              <a:spcBef>
                <a:spcPct val="0"/>
              </a:spcBef>
              <a:spcAft>
                <a:spcPct val="0"/>
              </a:spcAft>
              <a:defRPr sz="3200">
                <a:solidFill>
                  <a:schemeClr val="accent2"/>
                </a:solidFill>
                <a:latin typeface="Arial" charset="0"/>
                <a:ea typeface="ＭＳ Ｐゴシック" charset="0"/>
                <a:cs typeface="ＭＳ Ｐゴシック" charset="0"/>
              </a:defRPr>
            </a:lvl9pPr>
          </a:lstStyle>
          <a:p>
            <a:pPr algn="r"/>
            <a:r>
              <a:rPr lang="en-US" sz="1600" u="none" dirty="0" smtClean="0">
                <a:solidFill>
                  <a:srgbClr val="FF0000"/>
                </a:solidFill>
              </a:rPr>
              <a:t>[</a:t>
            </a:r>
            <a:r>
              <a:rPr lang="en-US" sz="1600" u="none" dirty="0" err="1" smtClean="0">
                <a:solidFill>
                  <a:srgbClr val="FF0000"/>
                </a:solidFill>
              </a:rPr>
              <a:t>Est</a:t>
            </a:r>
            <a:r>
              <a:rPr lang="en-US" sz="1600" u="none" dirty="0" smtClean="0">
                <a:solidFill>
                  <a:srgbClr val="FF0000"/>
                </a:solidFill>
              </a:rPr>
              <a:t> number of chunks]</a:t>
            </a:r>
            <a:endParaRPr lang="en-US" sz="1600" u="none" dirty="0">
              <a:solidFill>
                <a:srgbClr val="FF0000"/>
              </a:solidFill>
            </a:endParaRPr>
          </a:p>
        </p:txBody>
      </p:sp>
    </p:spTree>
    <p:extLst>
      <p:ext uri="{BB962C8B-B14F-4D97-AF65-F5344CB8AC3E}">
        <p14:creationId xmlns:p14="http://schemas.microsoft.com/office/powerpoint/2010/main" val="277852748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Matrix of copying rates reflects ancestral groups (simulation) </a:t>
            </a:r>
            <a:endParaRPr lang="en-US" dirty="0"/>
          </a:p>
        </p:txBody>
      </p:sp>
      <p:pic>
        <p:nvPicPr>
          <p:cNvPr id="4" name="Picture 3"/>
          <p:cNvPicPr>
            <a:picLocks noChangeAspect="1"/>
          </p:cNvPicPr>
          <p:nvPr/>
        </p:nvPicPr>
        <p:blipFill rotWithShape="1">
          <a:blip r:embed="rId2"/>
          <a:srcRect l="143" t="11648"/>
          <a:stretch/>
        </p:blipFill>
        <p:spPr>
          <a:xfrm>
            <a:off x="1684634" y="2057400"/>
            <a:ext cx="5744866" cy="4342392"/>
          </a:xfrm>
          <a:prstGeom prst="rect">
            <a:avLst/>
          </a:prstGeom>
        </p:spPr>
      </p:pic>
    </p:spTree>
    <p:extLst>
      <p:ext uri="{BB962C8B-B14F-4D97-AF65-F5344CB8AC3E}">
        <p14:creationId xmlns:p14="http://schemas.microsoft.com/office/powerpoint/2010/main" val="195575627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88256" y="0"/>
            <a:ext cx="5562600" cy="6858000"/>
            <a:chOff x="0" y="0"/>
            <a:chExt cx="5562600" cy="6858000"/>
          </a:xfrm>
        </p:grpSpPr>
        <p:pic>
          <p:nvPicPr>
            <p:cNvPr id="4" name="Picture 3"/>
            <p:cNvPicPr>
              <a:picLocks noChangeAspect="1"/>
            </p:cNvPicPr>
            <p:nvPr/>
          </p:nvPicPr>
          <p:blipFill>
            <a:blip r:embed="rId2"/>
            <a:stretch>
              <a:fillRect/>
            </a:stretch>
          </p:blipFill>
          <p:spPr>
            <a:xfrm>
              <a:off x="0" y="0"/>
              <a:ext cx="5027481" cy="6858000"/>
            </a:xfrm>
            <a:prstGeom prst="rect">
              <a:avLst/>
            </a:prstGeom>
          </p:spPr>
        </p:pic>
        <p:sp>
          <p:nvSpPr>
            <p:cNvPr id="5" name="Rectangle 4"/>
            <p:cNvSpPr/>
            <p:nvPr/>
          </p:nvSpPr>
          <p:spPr bwMode="auto">
            <a:xfrm>
              <a:off x="3733800" y="0"/>
              <a:ext cx="1828800" cy="2667000"/>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Rectangle 5"/>
            <p:cNvSpPr/>
            <p:nvPr/>
          </p:nvSpPr>
          <p:spPr bwMode="auto">
            <a:xfrm>
              <a:off x="3581400" y="152400"/>
              <a:ext cx="762000" cy="762000"/>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6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2" name="Title 1"/>
          <p:cNvSpPr>
            <a:spLocks noGrp="1"/>
          </p:cNvSpPr>
          <p:nvPr>
            <p:ph type="title"/>
          </p:nvPr>
        </p:nvSpPr>
        <p:spPr>
          <a:xfrm>
            <a:off x="5410200" y="1219200"/>
            <a:ext cx="2819400" cy="1371600"/>
          </a:xfrm>
        </p:spPr>
        <p:txBody>
          <a:bodyPr>
            <a:normAutofit fontScale="90000"/>
          </a:bodyPr>
          <a:lstStyle/>
          <a:p>
            <a:r>
              <a:rPr lang="en-US" sz="2000" b="1" dirty="0" smtClean="0">
                <a:solidFill>
                  <a:srgbClr val="FF0000"/>
                </a:solidFill>
              </a:rPr>
              <a:t>Leslie et al (2015): </a:t>
            </a:r>
            <a:r>
              <a:rPr lang="en-US" sz="2000" b="1" dirty="0" err="1" smtClean="0">
                <a:solidFill>
                  <a:srgbClr val="FF0000"/>
                </a:solidFill>
              </a:rPr>
              <a:t>fineSTRUCTURE</a:t>
            </a:r>
            <a:r>
              <a:rPr lang="en-US" sz="2000" b="1" dirty="0" smtClean="0">
                <a:solidFill>
                  <a:srgbClr val="FF0000"/>
                </a:solidFill>
              </a:rPr>
              <a:t> enables super-high resolution </a:t>
            </a:r>
            <a:r>
              <a:rPr lang="en-US" sz="2000" b="1" dirty="0" smtClean="0">
                <a:solidFill>
                  <a:srgbClr val="FF0000"/>
                </a:solidFill>
              </a:rPr>
              <a:t>clustering, even with the British isles.</a:t>
            </a:r>
            <a:r>
              <a:rPr lang="en-US" sz="2000" b="1" dirty="0" smtClean="0">
                <a:solidFill>
                  <a:srgbClr val="FF0000"/>
                </a:solidFill>
              </a:rPr>
              <a:t/>
            </a:r>
            <a:br>
              <a:rPr lang="en-US" sz="2000" b="1" dirty="0" smtClean="0">
                <a:solidFill>
                  <a:srgbClr val="FF0000"/>
                </a:solidFill>
              </a:rPr>
            </a:br>
            <a:r>
              <a:rPr lang="en-US" sz="2000" b="1" dirty="0">
                <a:solidFill>
                  <a:srgbClr val="FF0000"/>
                </a:solidFill>
              </a:rPr>
              <a:t/>
            </a:r>
            <a:br>
              <a:rPr lang="en-US" sz="2000" b="1" dirty="0">
                <a:solidFill>
                  <a:srgbClr val="FF0000"/>
                </a:solidFill>
              </a:rPr>
            </a:br>
            <a:r>
              <a:rPr lang="en-US" sz="2000" dirty="0" smtClean="0">
                <a:solidFill>
                  <a:srgbClr val="00FF00"/>
                </a:solidFill>
              </a:rPr>
              <a:t>(2000 </a:t>
            </a:r>
            <a:r>
              <a:rPr lang="en-US" sz="2000" dirty="0" smtClean="0">
                <a:solidFill>
                  <a:srgbClr val="00FF00"/>
                </a:solidFill>
              </a:rPr>
              <a:t>“carefully chosen” </a:t>
            </a:r>
            <a:br>
              <a:rPr lang="en-US" sz="2000" dirty="0" smtClean="0">
                <a:solidFill>
                  <a:srgbClr val="00FF00"/>
                </a:solidFill>
              </a:rPr>
            </a:br>
            <a:r>
              <a:rPr lang="en-US" sz="2000" dirty="0" smtClean="0">
                <a:solidFill>
                  <a:srgbClr val="00FF00"/>
                </a:solidFill>
              </a:rPr>
              <a:t>GB+NI </a:t>
            </a:r>
            <a:r>
              <a:rPr lang="en-US" sz="2000" dirty="0">
                <a:solidFill>
                  <a:srgbClr val="00FF00"/>
                </a:solidFill>
              </a:rPr>
              <a:t>individuals; 500K </a:t>
            </a:r>
            <a:r>
              <a:rPr lang="en-US" sz="2000" dirty="0" smtClean="0">
                <a:solidFill>
                  <a:srgbClr val="00FF00"/>
                </a:solidFill>
              </a:rPr>
              <a:t>SNPs) </a:t>
            </a:r>
            <a:endParaRPr lang="en-US" sz="2000" dirty="0">
              <a:solidFill>
                <a:srgbClr val="00FF00"/>
              </a:solidFill>
            </a:endParaRPr>
          </a:p>
        </p:txBody>
      </p:sp>
    </p:spTree>
    <p:extLst>
      <p:ext uri="{BB962C8B-B14F-4D97-AF65-F5344CB8AC3E}">
        <p14:creationId xmlns:p14="http://schemas.microsoft.com/office/powerpoint/2010/main" val="303637505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3906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2" name="Rectangle 2"/>
          <p:cNvSpPr>
            <a:spLocks noGrp="1" noChangeArrowheads="1"/>
          </p:cNvSpPr>
          <p:nvPr>
            <p:ph type="ctrTitle"/>
          </p:nvPr>
        </p:nvSpPr>
        <p:spPr>
          <a:xfrm>
            <a:off x="0" y="1524000"/>
            <a:ext cx="8839200" cy="1330325"/>
          </a:xfrm>
        </p:spPr>
        <p:txBody>
          <a:bodyPr>
            <a:normAutofit fontScale="90000"/>
          </a:bodyPr>
          <a:lstStyle/>
          <a:p>
            <a:pPr>
              <a:defRPr/>
            </a:pPr>
            <a:r>
              <a:rPr lang="en-US" sz="2800" dirty="0">
                <a:cs typeface="ＭＳ Ｐゴシック" pitchFamily="-105" charset="-128"/>
              </a:rPr>
              <a:t/>
            </a:r>
            <a:br>
              <a:rPr lang="en-US" sz="2800" dirty="0">
                <a:cs typeface="ＭＳ Ｐゴシック" pitchFamily="-105" charset="-128"/>
              </a:rPr>
            </a:br>
            <a:r>
              <a:rPr lang="en-US" sz="2800" dirty="0" smtClean="0">
                <a:cs typeface="ＭＳ Ｐゴシック" pitchFamily="-105" charset="-128"/>
              </a:rPr>
              <a:t>So far we have talked about learning current structure.  </a:t>
            </a:r>
            <a:r>
              <a:rPr lang="en-US" sz="2800" dirty="0">
                <a:cs typeface="ＭＳ Ｐゴシック" pitchFamily="-105" charset="-128"/>
              </a:rPr>
              <a:t/>
            </a:r>
            <a:br>
              <a:rPr lang="en-US" sz="2800" dirty="0">
                <a:cs typeface="ＭＳ Ｐゴシック" pitchFamily="-105" charset="-128"/>
              </a:rPr>
            </a:br>
            <a:r>
              <a:rPr lang="en-US" sz="2800" dirty="0" smtClean="0">
                <a:cs typeface="ＭＳ Ｐゴシック" pitchFamily="-105" charset="-128"/>
              </a:rPr>
              <a:t>How </a:t>
            </a:r>
            <a:r>
              <a:rPr lang="en-US" sz="2800" dirty="0" smtClean="0">
                <a:cs typeface="ＭＳ Ｐゴシック" pitchFamily="-105" charset="-128"/>
              </a:rPr>
              <a:t>are modern populations historically related?</a:t>
            </a:r>
            <a:r>
              <a:rPr lang="en-US" sz="2800" dirty="0">
                <a:cs typeface="ＭＳ Ｐゴシック" pitchFamily="-105" charset="-128"/>
              </a:rPr>
              <a:t/>
            </a:r>
            <a:br>
              <a:rPr lang="en-US" sz="2800" dirty="0">
                <a:cs typeface="ＭＳ Ｐゴシック" pitchFamily="-105" charset="-128"/>
              </a:rPr>
            </a:br>
            <a:endParaRPr lang="en-US" sz="2800" b="1" dirty="0" smtClean="0">
              <a:solidFill>
                <a:schemeClr val="bg2"/>
              </a:solidFill>
              <a:cs typeface="+mj-cs"/>
            </a:endParaRPr>
          </a:p>
        </p:txBody>
      </p:sp>
      <p:pic>
        <p:nvPicPr>
          <p:cNvPr id="4" name="Picture 3"/>
          <p:cNvPicPr>
            <a:picLocks noChangeAspect="1"/>
          </p:cNvPicPr>
          <p:nvPr/>
        </p:nvPicPr>
        <p:blipFill rotWithShape="1">
          <a:blip r:embed="rId3"/>
          <a:srcRect l="11844" t="16221" r="39772"/>
          <a:stretch/>
        </p:blipFill>
        <p:spPr>
          <a:xfrm>
            <a:off x="6553200" y="3657600"/>
            <a:ext cx="1620763" cy="1880277"/>
          </a:xfrm>
          <a:prstGeom prst="rect">
            <a:avLst/>
          </a:prstGeom>
        </p:spPr>
      </p:pic>
      <p:sp>
        <p:nvSpPr>
          <p:cNvPr id="11" name="Rectangle 3"/>
          <p:cNvSpPr txBox="1">
            <a:spLocks noChangeArrowheads="1"/>
          </p:cNvSpPr>
          <p:nvPr/>
        </p:nvSpPr>
        <p:spPr bwMode="auto">
          <a:xfrm>
            <a:off x="6400800" y="5638800"/>
            <a:ext cx="205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bg1"/>
              </a:buClr>
              <a:buNone/>
              <a:defRPr sz="2800">
                <a:solidFill>
                  <a:schemeClr val="bg1"/>
                </a:solidFill>
                <a:latin typeface="+mn-lt"/>
                <a:ea typeface="+mn-ea"/>
                <a:cs typeface="ＭＳ Ｐゴシック" charset="0"/>
              </a:defRPr>
            </a:lvl1pPr>
            <a:lvl2pPr marL="457200" indent="0" algn="ctr" rtl="0" eaLnBrk="0" fontAlgn="base" hangingPunct="0">
              <a:spcBef>
                <a:spcPct val="20000"/>
              </a:spcBef>
              <a:spcAft>
                <a:spcPct val="0"/>
              </a:spcAft>
              <a:buClr>
                <a:schemeClr val="bg1"/>
              </a:buClr>
              <a:buNone/>
              <a:defRPr sz="2400">
                <a:solidFill>
                  <a:schemeClr val="bg1"/>
                </a:solidFill>
                <a:latin typeface="+mn-lt"/>
                <a:ea typeface="+mn-ea"/>
              </a:defRPr>
            </a:lvl2pPr>
            <a:lvl3pPr marL="914400" indent="0" algn="ctr" rtl="0" eaLnBrk="0" fontAlgn="base" hangingPunct="0">
              <a:spcBef>
                <a:spcPct val="20000"/>
              </a:spcBef>
              <a:spcAft>
                <a:spcPct val="0"/>
              </a:spcAft>
              <a:buClr>
                <a:schemeClr val="bg1"/>
              </a:buClr>
              <a:buNone/>
              <a:defRPr sz="2000">
                <a:solidFill>
                  <a:schemeClr val="bg1"/>
                </a:solidFill>
                <a:latin typeface="+mn-lt"/>
                <a:ea typeface="+mn-ea"/>
              </a:defRPr>
            </a:lvl3pPr>
            <a:lvl4pPr marL="1371600" indent="0" algn="ctr" rtl="0" eaLnBrk="0" fontAlgn="base" hangingPunct="0">
              <a:spcBef>
                <a:spcPct val="20000"/>
              </a:spcBef>
              <a:spcAft>
                <a:spcPct val="0"/>
              </a:spcAft>
              <a:buClr>
                <a:schemeClr val="bg1"/>
              </a:buClr>
              <a:buNone/>
              <a:defRPr sz="1600">
                <a:solidFill>
                  <a:schemeClr val="bg1"/>
                </a:solidFill>
                <a:latin typeface="+mn-lt"/>
                <a:ea typeface="+mn-ea"/>
              </a:defRPr>
            </a:lvl4pPr>
            <a:lvl5pPr marL="1828800" indent="0" algn="ctr" rtl="0" eaLnBrk="0" fontAlgn="base" hangingPunct="0">
              <a:spcBef>
                <a:spcPct val="20000"/>
              </a:spcBef>
              <a:spcAft>
                <a:spcPct val="0"/>
              </a:spcAft>
              <a:buClr>
                <a:schemeClr val="bg1"/>
              </a:buClr>
              <a:buNone/>
              <a:defRPr sz="1400">
                <a:solidFill>
                  <a:schemeClr val="bg1"/>
                </a:solidFill>
                <a:latin typeface="+mn-lt"/>
                <a:ea typeface="+mn-ea"/>
              </a:defRPr>
            </a:lvl5pPr>
            <a:lvl6pPr marL="2286000" indent="0" algn="ctr" rtl="0" eaLnBrk="0" fontAlgn="base" hangingPunct="0">
              <a:spcBef>
                <a:spcPct val="20000"/>
              </a:spcBef>
              <a:spcAft>
                <a:spcPct val="0"/>
              </a:spcAft>
              <a:buClr>
                <a:schemeClr val="bg1"/>
              </a:buClr>
              <a:buNone/>
              <a:defRPr sz="1400">
                <a:solidFill>
                  <a:schemeClr val="bg1"/>
                </a:solidFill>
                <a:latin typeface="+mn-lt"/>
                <a:ea typeface="+mn-ea"/>
              </a:defRPr>
            </a:lvl6pPr>
            <a:lvl7pPr marL="2743200" indent="0" algn="ctr" rtl="0" eaLnBrk="0" fontAlgn="base" hangingPunct="0">
              <a:spcBef>
                <a:spcPct val="20000"/>
              </a:spcBef>
              <a:spcAft>
                <a:spcPct val="0"/>
              </a:spcAft>
              <a:buClr>
                <a:schemeClr val="bg1"/>
              </a:buClr>
              <a:buNone/>
              <a:defRPr sz="1400">
                <a:solidFill>
                  <a:schemeClr val="bg1"/>
                </a:solidFill>
                <a:latin typeface="+mn-lt"/>
                <a:ea typeface="+mn-ea"/>
              </a:defRPr>
            </a:lvl7pPr>
            <a:lvl8pPr marL="3200400" indent="0" algn="ctr" rtl="0" eaLnBrk="0" fontAlgn="base" hangingPunct="0">
              <a:spcBef>
                <a:spcPct val="20000"/>
              </a:spcBef>
              <a:spcAft>
                <a:spcPct val="0"/>
              </a:spcAft>
              <a:buClr>
                <a:schemeClr val="bg1"/>
              </a:buClr>
              <a:buNone/>
              <a:defRPr sz="1400">
                <a:solidFill>
                  <a:schemeClr val="bg1"/>
                </a:solidFill>
                <a:latin typeface="+mn-lt"/>
                <a:ea typeface="+mn-ea"/>
              </a:defRPr>
            </a:lvl8pPr>
            <a:lvl9pPr marL="3657600" indent="0" algn="ctr" rtl="0" eaLnBrk="0" fontAlgn="base" hangingPunct="0">
              <a:spcBef>
                <a:spcPct val="20000"/>
              </a:spcBef>
              <a:spcAft>
                <a:spcPct val="0"/>
              </a:spcAft>
              <a:buClr>
                <a:schemeClr val="bg1"/>
              </a:buClr>
              <a:buNone/>
              <a:defRPr sz="1400">
                <a:solidFill>
                  <a:schemeClr val="bg1"/>
                </a:solidFill>
                <a:latin typeface="+mn-lt"/>
                <a:ea typeface="+mn-ea"/>
              </a:defRPr>
            </a:lvl9pPr>
          </a:lstStyle>
          <a:p>
            <a:pPr>
              <a:lnSpc>
                <a:spcPct val="90000"/>
              </a:lnSpc>
              <a:defRPr/>
            </a:pPr>
            <a:r>
              <a:rPr lang="en-US" sz="2000" b="0" dirty="0" smtClean="0">
                <a:solidFill>
                  <a:schemeClr val="tx1"/>
                </a:solidFill>
                <a:cs typeface="+mn-cs"/>
              </a:rPr>
              <a:t>Work with Joe </a:t>
            </a:r>
            <a:r>
              <a:rPr lang="en-US" sz="2000" b="0" dirty="0" err="1" smtClean="0">
                <a:solidFill>
                  <a:schemeClr val="tx1"/>
                </a:solidFill>
                <a:cs typeface="+mn-cs"/>
              </a:rPr>
              <a:t>Pickrell</a:t>
            </a:r>
            <a:endParaRPr lang="en-US" sz="2000" b="0" dirty="0" smtClean="0">
              <a:solidFill>
                <a:schemeClr val="tx1"/>
              </a:solidFill>
              <a:latin typeface="HelveticaNeue"/>
              <a:hlinkClick r:id="rId4"/>
            </a:endParaRPr>
          </a:p>
          <a:p>
            <a:pPr algn="r">
              <a:lnSpc>
                <a:spcPct val="90000"/>
              </a:lnSpc>
              <a:defRPr/>
            </a:pPr>
            <a:endParaRPr lang="en-US" sz="2200" dirty="0" smtClean="0">
              <a:cs typeface="+mn-cs"/>
            </a:endParaRPr>
          </a:p>
        </p:txBody>
      </p:sp>
    </p:spTree>
    <p:extLst>
      <p:ext uri="{BB962C8B-B14F-4D97-AF65-F5344CB8AC3E}">
        <p14:creationId xmlns:p14="http://schemas.microsoft.com/office/powerpoint/2010/main" val="15725896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Phylogenetic trees are central to how we think about evolutionary relationships…</a:t>
            </a:r>
            <a:endParaRPr lang="en-US" sz="2800" dirty="0"/>
          </a:p>
        </p:txBody>
      </p:sp>
      <p:pic>
        <p:nvPicPr>
          <p:cNvPr id="4" name="Picture 3"/>
          <p:cNvPicPr>
            <a:picLocks noChangeAspect="1"/>
          </p:cNvPicPr>
          <p:nvPr/>
        </p:nvPicPr>
        <p:blipFill>
          <a:blip r:embed="rId2"/>
          <a:stretch>
            <a:fillRect/>
          </a:stretch>
        </p:blipFill>
        <p:spPr>
          <a:xfrm>
            <a:off x="4953000" y="1905001"/>
            <a:ext cx="3200400" cy="3065984"/>
          </a:xfrm>
          <a:prstGeom prst="rect">
            <a:avLst/>
          </a:prstGeom>
        </p:spPr>
      </p:pic>
      <p:sp>
        <p:nvSpPr>
          <p:cNvPr id="5" name="Rectangle 3"/>
          <p:cNvSpPr txBox="1">
            <a:spLocks noChangeArrowheads="1"/>
          </p:cNvSpPr>
          <p:nvPr/>
        </p:nvSpPr>
        <p:spPr bwMode="auto">
          <a:xfrm>
            <a:off x="4648200" y="5029200"/>
            <a:ext cx="3886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bg1"/>
              </a:buClr>
              <a:buNone/>
              <a:defRPr sz="2800">
                <a:solidFill>
                  <a:schemeClr val="bg1"/>
                </a:solidFill>
                <a:latin typeface="+mn-lt"/>
                <a:ea typeface="+mn-ea"/>
                <a:cs typeface="ＭＳ Ｐゴシック" charset="0"/>
              </a:defRPr>
            </a:lvl1pPr>
            <a:lvl2pPr marL="457200" indent="0" algn="ctr" rtl="0" eaLnBrk="0" fontAlgn="base" hangingPunct="0">
              <a:spcBef>
                <a:spcPct val="20000"/>
              </a:spcBef>
              <a:spcAft>
                <a:spcPct val="0"/>
              </a:spcAft>
              <a:buClr>
                <a:schemeClr val="bg1"/>
              </a:buClr>
              <a:buNone/>
              <a:defRPr sz="2400">
                <a:solidFill>
                  <a:schemeClr val="bg1"/>
                </a:solidFill>
                <a:latin typeface="+mn-lt"/>
                <a:ea typeface="+mn-ea"/>
              </a:defRPr>
            </a:lvl2pPr>
            <a:lvl3pPr marL="914400" indent="0" algn="ctr" rtl="0" eaLnBrk="0" fontAlgn="base" hangingPunct="0">
              <a:spcBef>
                <a:spcPct val="20000"/>
              </a:spcBef>
              <a:spcAft>
                <a:spcPct val="0"/>
              </a:spcAft>
              <a:buClr>
                <a:schemeClr val="bg1"/>
              </a:buClr>
              <a:buNone/>
              <a:defRPr sz="2000">
                <a:solidFill>
                  <a:schemeClr val="bg1"/>
                </a:solidFill>
                <a:latin typeface="+mn-lt"/>
                <a:ea typeface="+mn-ea"/>
              </a:defRPr>
            </a:lvl3pPr>
            <a:lvl4pPr marL="1371600" indent="0" algn="ctr" rtl="0" eaLnBrk="0" fontAlgn="base" hangingPunct="0">
              <a:spcBef>
                <a:spcPct val="20000"/>
              </a:spcBef>
              <a:spcAft>
                <a:spcPct val="0"/>
              </a:spcAft>
              <a:buClr>
                <a:schemeClr val="bg1"/>
              </a:buClr>
              <a:buNone/>
              <a:defRPr sz="1600">
                <a:solidFill>
                  <a:schemeClr val="bg1"/>
                </a:solidFill>
                <a:latin typeface="+mn-lt"/>
                <a:ea typeface="+mn-ea"/>
              </a:defRPr>
            </a:lvl4pPr>
            <a:lvl5pPr marL="1828800" indent="0" algn="ctr" rtl="0" eaLnBrk="0" fontAlgn="base" hangingPunct="0">
              <a:spcBef>
                <a:spcPct val="20000"/>
              </a:spcBef>
              <a:spcAft>
                <a:spcPct val="0"/>
              </a:spcAft>
              <a:buClr>
                <a:schemeClr val="bg1"/>
              </a:buClr>
              <a:buNone/>
              <a:defRPr sz="1400">
                <a:solidFill>
                  <a:schemeClr val="bg1"/>
                </a:solidFill>
                <a:latin typeface="+mn-lt"/>
                <a:ea typeface="+mn-ea"/>
              </a:defRPr>
            </a:lvl5pPr>
            <a:lvl6pPr marL="2286000" indent="0" algn="ctr" rtl="0" eaLnBrk="0" fontAlgn="base" hangingPunct="0">
              <a:spcBef>
                <a:spcPct val="20000"/>
              </a:spcBef>
              <a:spcAft>
                <a:spcPct val="0"/>
              </a:spcAft>
              <a:buClr>
                <a:schemeClr val="bg1"/>
              </a:buClr>
              <a:buNone/>
              <a:defRPr sz="1400">
                <a:solidFill>
                  <a:schemeClr val="bg1"/>
                </a:solidFill>
                <a:latin typeface="+mn-lt"/>
                <a:ea typeface="+mn-ea"/>
              </a:defRPr>
            </a:lvl6pPr>
            <a:lvl7pPr marL="2743200" indent="0" algn="ctr" rtl="0" eaLnBrk="0" fontAlgn="base" hangingPunct="0">
              <a:spcBef>
                <a:spcPct val="20000"/>
              </a:spcBef>
              <a:spcAft>
                <a:spcPct val="0"/>
              </a:spcAft>
              <a:buClr>
                <a:schemeClr val="bg1"/>
              </a:buClr>
              <a:buNone/>
              <a:defRPr sz="1400">
                <a:solidFill>
                  <a:schemeClr val="bg1"/>
                </a:solidFill>
                <a:latin typeface="+mn-lt"/>
                <a:ea typeface="+mn-ea"/>
              </a:defRPr>
            </a:lvl7pPr>
            <a:lvl8pPr marL="3200400" indent="0" algn="ctr" rtl="0" eaLnBrk="0" fontAlgn="base" hangingPunct="0">
              <a:spcBef>
                <a:spcPct val="20000"/>
              </a:spcBef>
              <a:spcAft>
                <a:spcPct val="0"/>
              </a:spcAft>
              <a:buClr>
                <a:schemeClr val="bg1"/>
              </a:buClr>
              <a:buNone/>
              <a:defRPr sz="1400">
                <a:solidFill>
                  <a:schemeClr val="bg1"/>
                </a:solidFill>
                <a:latin typeface="+mn-lt"/>
                <a:ea typeface="+mn-ea"/>
              </a:defRPr>
            </a:lvl8pPr>
            <a:lvl9pPr marL="3657600" indent="0" algn="ctr" rtl="0" eaLnBrk="0" fontAlgn="base" hangingPunct="0">
              <a:spcBef>
                <a:spcPct val="20000"/>
              </a:spcBef>
              <a:spcAft>
                <a:spcPct val="0"/>
              </a:spcAft>
              <a:buClr>
                <a:schemeClr val="bg1"/>
              </a:buClr>
              <a:buNone/>
              <a:defRPr sz="1400">
                <a:solidFill>
                  <a:schemeClr val="bg1"/>
                </a:solidFill>
                <a:latin typeface="+mn-lt"/>
                <a:ea typeface="+mn-ea"/>
              </a:defRPr>
            </a:lvl9pPr>
          </a:lstStyle>
          <a:p>
            <a:pPr>
              <a:lnSpc>
                <a:spcPct val="90000"/>
              </a:lnSpc>
              <a:defRPr/>
            </a:pPr>
            <a:r>
              <a:rPr lang="en-US" sz="2000" b="0" dirty="0" smtClean="0">
                <a:solidFill>
                  <a:srgbClr val="474747"/>
                </a:solidFill>
                <a:cs typeface="+mn-cs"/>
              </a:rPr>
              <a:t>from Darwin’s notebook (1838)</a:t>
            </a:r>
            <a:endParaRPr lang="en-US" sz="2200" dirty="0" smtClean="0">
              <a:cs typeface="+mn-cs"/>
            </a:endParaRPr>
          </a:p>
        </p:txBody>
      </p:sp>
      <p:pic>
        <p:nvPicPr>
          <p:cNvPr id="6" name="Picture 5"/>
          <p:cNvPicPr>
            <a:picLocks noChangeAspect="1"/>
          </p:cNvPicPr>
          <p:nvPr/>
        </p:nvPicPr>
        <p:blipFill>
          <a:blip r:embed="rId3"/>
          <a:stretch>
            <a:fillRect/>
          </a:stretch>
        </p:blipFill>
        <p:spPr>
          <a:xfrm>
            <a:off x="685800" y="1600200"/>
            <a:ext cx="3416300" cy="3962400"/>
          </a:xfrm>
          <a:prstGeom prst="rect">
            <a:avLst/>
          </a:prstGeom>
        </p:spPr>
      </p:pic>
      <p:sp>
        <p:nvSpPr>
          <p:cNvPr id="7" name="Rectangle 3"/>
          <p:cNvSpPr txBox="1">
            <a:spLocks noChangeArrowheads="1"/>
          </p:cNvSpPr>
          <p:nvPr/>
        </p:nvSpPr>
        <p:spPr bwMode="auto">
          <a:xfrm>
            <a:off x="457200" y="5715000"/>
            <a:ext cx="3886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bg1"/>
              </a:buClr>
              <a:buNone/>
              <a:defRPr sz="2800">
                <a:solidFill>
                  <a:schemeClr val="bg1"/>
                </a:solidFill>
                <a:latin typeface="+mn-lt"/>
                <a:ea typeface="+mn-ea"/>
                <a:cs typeface="ＭＳ Ｐゴシック" charset="0"/>
              </a:defRPr>
            </a:lvl1pPr>
            <a:lvl2pPr marL="457200" indent="0" algn="ctr" rtl="0" eaLnBrk="0" fontAlgn="base" hangingPunct="0">
              <a:spcBef>
                <a:spcPct val="20000"/>
              </a:spcBef>
              <a:spcAft>
                <a:spcPct val="0"/>
              </a:spcAft>
              <a:buClr>
                <a:schemeClr val="bg1"/>
              </a:buClr>
              <a:buNone/>
              <a:defRPr sz="2400">
                <a:solidFill>
                  <a:schemeClr val="bg1"/>
                </a:solidFill>
                <a:latin typeface="+mn-lt"/>
                <a:ea typeface="+mn-ea"/>
              </a:defRPr>
            </a:lvl2pPr>
            <a:lvl3pPr marL="914400" indent="0" algn="ctr" rtl="0" eaLnBrk="0" fontAlgn="base" hangingPunct="0">
              <a:spcBef>
                <a:spcPct val="20000"/>
              </a:spcBef>
              <a:spcAft>
                <a:spcPct val="0"/>
              </a:spcAft>
              <a:buClr>
                <a:schemeClr val="bg1"/>
              </a:buClr>
              <a:buNone/>
              <a:defRPr sz="2000">
                <a:solidFill>
                  <a:schemeClr val="bg1"/>
                </a:solidFill>
                <a:latin typeface="+mn-lt"/>
                <a:ea typeface="+mn-ea"/>
              </a:defRPr>
            </a:lvl3pPr>
            <a:lvl4pPr marL="1371600" indent="0" algn="ctr" rtl="0" eaLnBrk="0" fontAlgn="base" hangingPunct="0">
              <a:spcBef>
                <a:spcPct val="20000"/>
              </a:spcBef>
              <a:spcAft>
                <a:spcPct val="0"/>
              </a:spcAft>
              <a:buClr>
                <a:schemeClr val="bg1"/>
              </a:buClr>
              <a:buNone/>
              <a:defRPr sz="1600">
                <a:solidFill>
                  <a:schemeClr val="bg1"/>
                </a:solidFill>
                <a:latin typeface="+mn-lt"/>
                <a:ea typeface="+mn-ea"/>
              </a:defRPr>
            </a:lvl4pPr>
            <a:lvl5pPr marL="1828800" indent="0" algn="ctr" rtl="0" eaLnBrk="0" fontAlgn="base" hangingPunct="0">
              <a:spcBef>
                <a:spcPct val="20000"/>
              </a:spcBef>
              <a:spcAft>
                <a:spcPct val="0"/>
              </a:spcAft>
              <a:buClr>
                <a:schemeClr val="bg1"/>
              </a:buClr>
              <a:buNone/>
              <a:defRPr sz="1400">
                <a:solidFill>
                  <a:schemeClr val="bg1"/>
                </a:solidFill>
                <a:latin typeface="+mn-lt"/>
                <a:ea typeface="+mn-ea"/>
              </a:defRPr>
            </a:lvl5pPr>
            <a:lvl6pPr marL="2286000" indent="0" algn="ctr" rtl="0" eaLnBrk="0" fontAlgn="base" hangingPunct="0">
              <a:spcBef>
                <a:spcPct val="20000"/>
              </a:spcBef>
              <a:spcAft>
                <a:spcPct val="0"/>
              </a:spcAft>
              <a:buClr>
                <a:schemeClr val="bg1"/>
              </a:buClr>
              <a:buNone/>
              <a:defRPr sz="1400">
                <a:solidFill>
                  <a:schemeClr val="bg1"/>
                </a:solidFill>
                <a:latin typeface="+mn-lt"/>
                <a:ea typeface="+mn-ea"/>
              </a:defRPr>
            </a:lvl6pPr>
            <a:lvl7pPr marL="2743200" indent="0" algn="ctr" rtl="0" eaLnBrk="0" fontAlgn="base" hangingPunct="0">
              <a:spcBef>
                <a:spcPct val="20000"/>
              </a:spcBef>
              <a:spcAft>
                <a:spcPct val="0"/>
              </a:spcAft>
              <a:buClr>
                <a:schemeClr val="bg1"/>
              </a:buClr>
              <a:buNone/>
              <a:defRPr sz="1400">
                <a:solidFill>
                  <a:schemeClr val="bg1"/>
                </a:solidFill>
                <a:latin typeface="+mn-lt"/>
                <a:ea typeface="+mn-ea"/>
              </a:defRPr>
            </a:lvl7pPr>
            <a:lvl8pPr marL="3200400" indent="0" algn="ctr" rtl="0" eaLnBrk="0" fontAlgn="base" hangingPunct="0">
              <a:spcBef>
                <a:spcPct val="20000"/>
              </a:spcBef>
              <a:spcAft>
                <a:spcPct val="0"/>
              </a:spcAft>
              <a:buClr>
                <a:schemeClr val="bg1"/>
              </a:buClr>
              <a:buNone/>
              <a:defRPr sz="1400">
                <a:solidFill>
                  <a:schemeClr val="bg1"/>
                </a:solidFill>
                <a:latin typeface="+mn-lt"/>
                <a:ea typeface="+mn-ea"/>
              </a:defRPr>
            </a:lvl8pPr>
            <a:lvl9pPr marL="3657600" indent="0" algn="ctr" rtl="0" eaLnBrk="0" fontAlgn="base" hangingPunct="0">
              <a:spcBef>
                <a:spcPct val="20000"/>
              </a:spcBef>
              <a:spcAft>
                <a:spcPct val="0"/>
              </a:spcAft>
              <a:buClr>
                <a:schemeClr val="bg1"/>
              </a:buClr>
              <a:buNone/>
              <a:defRPr sz="1400">
                <a:solidFill>
                  <a:schemeClr val="bg1"/>
                </a:solidFill>
                <a:latin typeface="+mn-lt"/>
                <a:ea typeface="+mn-ea"/>
              </a:defRPr>
            </a:lvl9pPr>
          </a:lstStyle>
          <a:p>
            <a:pPr>
              <a:lnSpc>
                <a:spcPct val="90000"/>
              </a:lnSpc>
              <a:defRPr/>
            </a:pPr>
            <a:r>
              <a:rPr lang="en-US" sz="2000" b="0" dirty="0">
                <a:solidFill>
                  <a:srgbClr val="474747"/>
                </a:solidFill>
                <a:cs typeface="+mn-cs"/>
              </a:rPr>
              <a:t>p</a:t>
            </a:r>
            <a:r>
              <a:rPr lang="en-US" sz="2000" b="0" dirty="0" smtClean="0">
                <a:solidFill>
                  <a:srgbClr val="474747"/>
                </a:solidFill>
                <a:cs typeface="+mn-cs"/>
              </a:rPr>
              <a:t>hylogeny of the primates</a:t>
            </a:r>
            <a:endParaRPr lang="en-US" sz="2200" dirty="0" smtClean="0">
              <a:cs typeface="+mn-cs"/>
            </a:endParaRPr>
          </a:p>
        </p:txBody>
      </p:sp>
      <p:pic>
        <p:nvPicPr>
          <p:cNvPr id="8" name="Picture 7"/>
          <p:cNvPicPr>
            <a:picLocks noChangeAspect="1"/>
          </p:cNvPicPr>
          <p:nvPr/>
        </p:nvPicPr>
        <p:blipFill>
          <a:blip r:embed="rId4"/>
          <a:stretch>
            <a:fillRect/>
          </a:stretch>
        </p:blipFill>
        <p:spPr>
          <a:xfrm>
            <a:off x="2133600" y="3048000"/>
            <a:ext cx="2603500" cy="3124200"/>
          </a:xfrm>
          <a:prstGeom prst="rect">
            <a:avLst/>
          </a:prstGeom>
        </p:spPr>
      </p:pic>
    </p:spTree>
    <p:extLst>
      <p:ext uri="{BB962C8B-B14F-4D97-AF65-F5344CB8AC3E}">
        <p14:creationId xmlns:p14="http://schemas.microsoft.com/office/powerpoint/2010/main" val="6484010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152400"/>
            <a:ext cx="7505700" cy="914400"/>
          </a:xfrm>
        </p:spPr>
        <p:txBody>
          <a:bodyPr>
            <a:normAutofit fontScale="90000"/>
          </a:bodyPr>
          <a:lstStyle/>
          <a:p>
            <a:r>
              <a:rPr lang="en-US" sz="2800" dirty="0" smtClean="0"/>
              <a:t>Trees are also widely used for visualizing the relationships among populations of a species</a:t>
            </a:r>
            <a:endParaRPr lang="en-US" sz="2800" dirty="0"/>
          </a:p>
        </p:txBody>
      </p:sp>
      <p:pic>
        <p:nvPicPr>
          <p:cNvPr id="3" name="Picture 2"/>
          <p:cNvPicPr>
            <a:picLocks noChangeAspect="1"/>
          </p:cNvPicPr>
          <p:nvPr/>
        </p:nvPicPr>
        <p:blipFill>
          <a:blip r:embed="rId2"/>
          <a:stretch>
            <a:fillRect/>
          </a:stretch>
        </p:blipFill>
        <p:spPr>
          <a:xfrm>
            <a:off x="152400" y="1030310"/>
            <a:ext cx="6172200" cy="5882425"/>
          </a:xfrm>
          <a:prstGeom prst="rect">
            <a:avLst/>
          </a:prstGeom>
        </p:spPr>
      </p:pic>
      <p:sp>
        <p:nvSpPr>
          <p:cNvPr id="5" name="Rectangle 4"/>
          <p:cNvSpPr/>
          <p:nvPr/>
        </p:nvSpPr>
        <p:spPr bwMode="auto">
          <a:xfrm>
            <a:off x="304800" y="1447800"/>
            <a:ext cx="990600" cy="609600"/>
          </a:xfrm>
          <a:prstGeom prst="rect">
            <a:avLst/>
          </a:prstGeom>
          <a:solidFill>
            <a:srgbClr val="FFFFFF"/>
          </a:solidFill>
          <a:ln>
            <a:solidFill>
              <a:srgbClr val="FFFFFF"/>
            </a:solid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7" name="Rectangle 6"/>
          <p:cNvSpPr/>
          <p:nvPr/>
        </p:nvSpPr>
        <p:spPr bwMode="auto">
          <a:xfrm>
            <a:off x="5410200" y="1447800"/>
            <a:ext cx="990600" cy="990600"/>
          </a:xfrm>
          <a:prstGeom prst="rect">
            <a:avLst/>
          </a:prstGeom>
          <a:solidFill>
            <a:schemeClr val="bg1"/>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8" name="Rectangle 7"/>
          <p:cNvSpPr/>
          <p:nvPr/>
        </p:nvSpPr>
        <p:spPr bwMode="auto">
          <a:xfrm>
            <a:off x="6019800" y="1143000"/>
            <a:ext cx="838200" cy="609600"/>
          </a:xfrm>
          <a:prstGeom prst="rect">
            <a:avLst/>
          </a:prstGeom>
          <a:solidFill>
            <a:srgbClr val="FFFFFF"/>
          </a:solidFill>
          <a:ln>
            <a:solidFill>
              <a:srgbClr val="FFFFFF"/>
            </a:solid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9" name="Rectangle 3"/>
          <p:cNvSpPr txBox="1">
            <a:spLocks noChangeArrowheads="1"/>
          </p:cNvSpPr>
          <p:nvPr/>
        </p:nvSpPr>
        <p:spPr bwMode="auto">
          <a:xfrm>
            <a:off x="6400800" y="6248400"/>
            <a:ext cx="2743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bg1"/>
              </a:buClr>
              <a:buNone/>
              <a:defRPr sz="2800">
                <a:solidFill>
                  <a:schemeClr val="bg1"/>
                </a:solidFill>
                <a:latin typeface="+mn-lt"/>
                <a:ea typeface="+mn-ea"/>
                <a:cs typeface="ＭＳ Ｐゴシック" charset="0"/>
              </a:defRPr>
            </a:lvl1pPr>
            <a:lvl2pPr marL="457200" indent="0" algn="ctr" rtl="0" eaLnBrk="0" fontAlgn="base" hangingPunct="0">
              <a:spcBef>
                <a:spcPct val="20000"/>
              </a:spcBef>
              <a:spcAft>
                <a:spcPct val="0"/>
              </a:spcAft>
              <a:buClr>
                <a:schemeClr val="bg1"/>
              </a:buClr>
              <a:buNone/>
              <a:defRPr sz="2400">
                <a:solidFill>
                  <a:schemeClr val="bg1"/>
                </a:solidFill>
                <a:latin typeface="+mn-lt"/>
                <a:ea typeface="+mn-ea"/>
              </a:defRPr>
            </a:lvl2pPr>
            <a:lvl3pPr marL="914400" indent="0" algn="ctr" rtl="0" eaLnBrk="0" fontAlgn="base" hangingPunct="0">
              <a:spcBef>
                <a:spcPct val="20000"/>
              </a:spcBef>
              <a:spcAft>
                <a:spcPct val="0"/>
              </a:spcAft>
              <a:buClr>
                <a:schemeClr val="bg1"/>
              </a:buClr>
              <a:buNone/>
              <a:defRPr sz="2000">
                <a:solidFill>
                  <a:schemeClr val="bg1"/>
                </a:solidFill>
                <a:latin typeface="+mn-lt"/>
                <a:ea typeface="+mn-ea"/>
              </a:defRPr>
            </a:lvl3pPr>
            <a:lvl4pPr marL="1371600" indent="0" algn="ctr" rtl="0" eaLnBrk="0" fontAlgn="base" hangingPunct="0">
              <a:spcBef>
                <a:spcPct val="20000"/>
              </a:spcBef>
              <a:spcAft>
                <a:spcPct val="0"/>
              </a:spcAft>
              <a:buClr>
                <a:schemeClr val="bg1"/>
              </a:buClr>
              <a:buNone/>
              <a:defRPr sz="1600">
                <a:solidFill>
                  <a:schemeClr val="bg1"/>
                </a:solidFill>
                <a:latin typeface="+mn-lt"/>
                <a:ea typeface="+mn-ea"/>
              </a:defRPr>
            </a:lvl4pPr>
            <a:lvl5pPr marL="1828800" indent="0" algn="ctr" rtl="0" eaLnBrk="0" fontAlgn="base" hangingPunct="0">
              <a:spcBef>
                <a:spcPct val="20000"/>
              </a:spcBef>
              <a:spcAft>
                <a:spcPct val="0"/>
              </a:spcAft>
              <a:buClr>
                <a:schemeClr val="bg1"/>
              </a:buClr>
              <a:buNone/>
              <a:defRPr sz="1400">
                <a:solidFill>
                  <a:schemeClr val="bg1"/>
                </a:solidFill>
                <a:latin typeface="+mn-lt"/>
                <a:ea typeface="+mn-ea"/>
              </a:defRPr>
            </a:lvl5pPr>
            <a:lvl6pPr marL="2286000" indent="0" algn="ctr" rtl="0" eaLnBrk="0" fontAlgn="base" hangingPunct="0">
              <a:spcBef>
                <a:spcPct val="20000"/>
              </a:spcBef>
              <a:spcAft>
                <a:spcPct val="0"/>
              </a:spcAft>
              <a:buClr>
                <a:schemeClr val="bg1"/>
              </a:buClr>
              <a:buNone/>
              <a:defRPr sz="1400">
                <a:solidFill>
                  <a:schemeClr val="bg1"/>
                </a:solidFill>
                <a:latin typeface="+mn-lt"/>
                <a:ea typeface="+mn-ea"/>
              </a:defRPr>
            </a:lvl6pPr>
            <a:lvl7pPr marL="2743200" indent="0" algn="ctr" rtl="0" eaLnBrk="0" fontAlgn="base" hangingPunct="0">
              <a:spcBef>
                <a:spcPct val="20000"/>
              </a:spcBef>
              <a:spcAft>
                <a:spcPct val="0"/>
              </a:spcAft>
              <a:buClr>
                <a:schemeClr val="bg1"/>
              </a:buClr>
              <a:buNone/>
              <a:defRPr sz="1400">
                <a:solidFill>
                  <a:schemeClr val="bg1"/>
                </a:solidFill>
                <a:latin typeface="+mn-lt"/>
                <a:ea typeface="+mn-ea"/>
              </a:defRPr>
            </a:lvl7pPr>
            <a:lvl8pPr marL="3200400" indent="0" algn="ctr" rtl="0" eaLnBrk="0" fontAlgn="base" hangingPunct="0">
              <a:spcBef>
                <a:spcPct val="20000"/>
              </a:spcBef>
              <a:spcAft>
                <a:spcPct val="0"/>
              </a:spcAft>
              <a:buClr>
                <a:schemeClr val="bg1"/>
              </a:buClr>
              <a:buNone/>
              <a:defRPr sz="1400">
                <a:solidFill>
                  <a:schemeClr val="bg1"/>
                </a:solidFill>
                <a:latin typeface="+mn-lt"/>
                <a:ea typeface="+mn-ea"/>
              </a:defRPr>
            </a:lvl8pPr>
            <a:lvl9pPr marL="3657600" indent="0" algn="ctr" rtl="0" eaLnBrk="0" fontAlgn="base" hangingPunct="0">
              <a:spcBef>
                <a:spcPct val="20000"/>
              </a:spcBef>
              <a:spcAft>
                <a:spcPct val="0"/>
              </a:spcAft>
              <a:buClr>
                <a:schemeClr val="bg1"/>
              </a:buClr>
              <a:buNone/>
              <a:defRPr sz="1400">
                <a:solidFill>
                  <a:schemeClr val="bg1"/>
                </a:solidFill>
                <a:latin typeface="+mn-lt"/>
                <a:ea typeface="+mn-ea"/>
              </a:defRPr>
            </a:lvl9pPr>
          </a:lstStyle>
          <a:p>
            <a:pPr>
              <a:lnSpc>
                <a:spcPct val="90000"/>
              </a:lnSpc>
              <a:defRPr/>
            </a:pPr>
            <a:r>
              <a:rPr lang="en-US" sz="1800" b="0" dirty="0" smtClean="0">
                <a:solidFill>
                  <a:srgbClr val="000000"/>
                </a:solidFill>
                <a:cs typeface="+mn-cs"/>
              </a:rPr>
              <a:t>Tree of dog breeds from </a:t>
            </a:r>
            <a:r>
              <a:rPr lang="en-US" sz="1800" b="0" dirty="0" err="1" smtClean="0">
                <a:solidFill>
                  <a:srgbClr val="000000"/>
                </a:solidFill>
                <a:cs typeface="+mn-cs"/>
              </a:rPr>
              <a:t>vonHoldt</a:t>
            </a:r>
            <a:r>
              <a:rPr lang="en-US" sz="1800" b="0" dirty="0" smtClean="0">
                <a:solidFill>
                  <a:srgbClr val="000000"/>
                </a:solidFill>
                <a:cs typeface="+mn-cs"/>
              </a:rPr>
              <a:t> et al 2010</a:t>
            </a:r>
            <a:endParaRPr lang="en-US" sz="1800" b="0" dirty="0" smtClean="0">
              <a:solidFill>
                <a:srgbClr val="000000"/>
              </a:solidFill>
              <a:latin typeface="HelveticaNeue"/>
              <a:hlinkClick r:id="rId3"/>
            </a:endParaRPr>
          </a:p>
          <a:p>
            <a:pPr algn="r">
              <a:lnSpc>
                <a:spcPct val="90000"/>
              </a:lnSpc>
              <a:defRPr/>
            </a:pPr>
            <a:endParaRPr lang="en-US" sz="2200" dirty="0" smtClean="0">
              <a:solidFill>
                <a:srgbClr val="000000"/>
              </a:solidFill>
              <a:cs typeface="+mn-cs"/>
            </a:endParaRPr>
          </a:p>
        </p:txBody>
      </p:sp>
    </p:spTree>
    <p:extLst>
      <p:ext uri="{BB962C8B-B14F-4D97-AF65-F5344CB8AC3E}">
        <p14:creationId xmlns:p14="http://schemas.microsoft.com/office/powerpoint/2010/main" val="1117111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0"/>
            <a:ext cx="8382000" cy="1143000"/>
          </a:xfrm>
        </p:spPr>
        <p:txBody>
          <a:bodyPr>
            <a:normAutofit fontScale="90000"/>
          </a:bodyPr>
          <a:lstStyle/>
          <a:p>
            <a:r>
              <a:rPr lang="en-US" sz="2800" dirty="0" smtClean="0"/>
              <a:t>But if there has been ancient migration or admixture, then a bifurcating tree may not be a good description of population </a:t>
            </a:r>
            <a:r>
              <a:rPr lang="en-US" sz="2800" dirty="0" smtClean="0"/>
              <a:t>histories</a:t>
            </a:r>
            <a:endParaRPr lang="en-US" sz="2800" dirty="0"/>
          </a:p>
        </p:txBody>
      </p:sp>
      <p:sp>
        <p:nvSpPr>
          <p:cNvPr id="3" name="Rectangle 3"/>
          <p:cNvSpPr txBox="1">
            <a:spLocks noChangeArrowheads="1"/>
          </p:cNvSpPr>
          <p:nvPr/>
        </p:nvSpPr>
        <p:spPr bwMode="auto">
          <a:xfrm>
            <a:off x="6248400" y="5867400"/>
            <a:ext cx="2743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bg1"/>
              </a:buClr>
              <a:buNone/>
              <a:defRPr sz="2800">
                <a:solidFill>
                  <a:schemeClr val="bg1"/>
                </a:solidFill>
                <a:latin typeface="+mn-lt"/>
                <a:ea typeface="+mn-ea"/>
                <a:cs typeface="ＭＳ Ｐゴシック" charset="0"/>
              </a:defRPr>
            </a:lvl1pPr>
            <a:lvl2pPr marL="457200" indent="0" algn="ctr" rtl="0" eaLnBrk="0" fontAlgn="base" hangingPunct="0">
              <a:spcBef>
                <a:spcPct val="20000"/>
              </a:spcBef>
              <a:spcAft>
                <a:spcPct val="0"/>
              </a:spcAft>
              <a:buClr>
                <a:schemeClr val="bg1"/>
              </a:buClr>
              <a:buNone/>
              <a:defRPr sz="2400">
                <a:solidFill>
                  <a:schemeClr val="bg1"/>
                </a:solidFill>
                <a:latin typeface="+mn-lt"/>
                <a:ea typeface="+mn-ea"/>
              </a:defRPr>
            </a:lvl2pPr>
            <a:lvl3pPr marL="914400" indent="0" algn="ctr" rtl="0" eaLnBrk="0" fontAlgn="base" hangingPunct="0">
              <a:spcBef>
                <a:spcPct val="20000"/>
              </a:spcBef>
              <a:spcAft>
                <a:spcPct val="0"/>
              </a:spcAft>
              <a:buClr>
                <a:schemeClr val="bg1"/>
              </a:buClr>
              <a:buNone/>
              <a:defRPr sz="2000">
                <a:solidFill>
                  <a:schemeClr val="bg1"/>
                </a:solidFill>
                <a:latin typeface="+mn-lt"/>
                <a:ea typeface="+mn-ea"/>
              </a:defRPr>
            </a:lvl3pPr>
            <a:lvl4pPr marL="1371600" indent="0" algn="ctr" rtl="0" eaLnBrk="0" fontAlgn="base" hangingPunct="0">
              <a:spcBef>
                <a:spcPct val="20000"/>
              </a:spcBef>
              <a:spcAft>
                <a:spcPct val="0"/>
              </a:spcAft>
              <a:buClr>
                <a:schemeClr val="bg1"/>
              </a:buClr>
              <a:buNone/>
              <a:defRPr sz="1600">
                <a:solidFill>
                  <a:schemeClr val="bg1"/>
                </a:solidFill>
                <a:latin typeface="+mn-lt"/>
                <a:ea typeface="+mn-ea"/>
              </a:defRPr>
            </a:lvl4pPr>
            <a:lvl5pPr marL="1828800" indent="0" algn="ctr" rtl="0" eaLnBrk="0" fontAlgn="base" hangingPunct="0">
              <a:spcBef>
                <a:spcPct val="20000"/>
              </a:spcBef>
              <a:spcAft>
                <a:spcPct val="0"/>
              </a:spcAft>
              <a:buClr>
                <a:schemeClr val="bg1"/>
              </a:buClr>
              <a:buNone/>
              <a:defRPr sz="1400">
                <a:solidFill>
                  <a:schemeClr val="bg1"/>
                </a:solidFill>
                <a:latin typeface="+mn-lt"/>
                <a:ea typeface="+mn-ea"/>
              </a:defRPr>
            </a:lvl5pPr>
            <a:lvl6pPr marL="2286000" indent="0" algn="ctr" rtl="0" eaLnBrk="0" fontAlgn="base" hangingPunct="0">
              <a:spcBef>
                <a:spcPct val="20000"/>
              </a:spcBef>
              <a:spcAft>
                <a:spcPct val="0"/>
              </a:spcAft>
              <a:buClr>
                <a:schemeClr val="bg1"/>
              </a:buClr>
              <a:buNone/>
              <a:defRPr sz="1400">
                <a:solidFill>
                  <a:schemeClr val="bg1"/>
                </a:solidFill>
                <a:latin typeface="+mn-lt"/>
                <a:ea typeface="+mn-ea"/>
              </a:defRPr>
            </a:lvl6pPr>
            <a:lvl7pPr marL="2743200" indent="0" algn="ctr" rtl="0" eaLnBrk="0" fontAlgn="base" hangingPunct="0">
              <a:spcBef>
                <a:spcPct val="20000"/>
              </a:spcBef>
              <a:spcAft>
                <a:spcPct val="0"/>
              </a:spcAft>
              <a:buClr>
                <a:schemeClr val="bg1"/>
              </a:buClr>
              <a:buNone/>
              <a:defRPr sz="1400">
                <a:solidFill>
                  <a:schemeClr val="bg1"/>
                </a:solidFill>
                <a:latin typeface="+mn-lt"/>
                <a:ea typeface="+mn-ea"/>
              </a:defRPr>
            </a:lvl7pPr>
            <a:lvl8pPr marL="3200400" indent="0" algn="ctr" rtl="0" eaLnBrk="0" fontAlgn="base" hangingPunct="0">
              <a:spcBef>
                <a:spcPct val="20000"/>
              </a:spcBef>
              <a:spcAft>
                <a:spcPct val="0"/>
              </a:spcAft>
              <a:buClr>
                <a:schemeClr val="bg1"/>
              </a:buClr>
              <a:buNone/>
              <a:defRPr sz="1400">
                <a:solidFill>
                  <a:schemeClr val="bg1"/>
                </a:solidFill>
                <a:latin typeface="+mn-lt"/>
                <a:ea typeface="+mn-ea"/>
              </a:defRPr>
            </a:lvl8pPr>
            <a:lvl9pPr marL="3657600" indent="0" algn="ctr" rtl="0" eaLnBrk="0" fontAlgn="base" hangingPunct="0">
              <a:spcBef>
                <a:spcPct val="20000"/>
              </a:spcBef>
              <a:spcAft>
                <a:spcPct val="0"/>
              </a:spcAft>
              <a:buClr>
                <a:schemeClr val="bg1"/>
              </a:buClr>
              <a:buNone/>
              <a:defRPr sz="1400">
                <a:solidFill>
                  <a:schemeClr val="bg1"/>
                </a:solidFill>
                <a:latin typeface="+mn-lt"/>
                <a:ea typeface="+mn-ea"/>
              </a:defRPr>
            </a:lvl9pPr>
          </a:lstStyle>
          <a:p>
            <a:pPr>
              <a:lnSpc>
                <a:spcPct val="90000"/>
              </a:lnSpc>
              <a:defRPr/>
            </a:pPr>
            <a:r>
              <a:rPr lang="en-US" sz="1800" b="0" dirty="0" smtClean="0">
                <a:cs typeface="+mn-cs"/>
              </a:rPr>
              <a:t>*See also key work in this area by David Reich and colleagues</a:t>
            </a:r>
            <a:endParaRPr lang="en-US" sz="1800" b="0" dirty="0" smtClean="0">
              <a:solidFill>
                <a:srgbClr val="2A71A2"/>
              </a:solidFill>
              <a:latin typeface="HelveticaNeue"/>
              <a:hlinkClick r:id="rId2"/>
            </a:endParaRPr>
          </a:p>
          <a:p>
            <a:pPr algn="r">
              <a:lnSpc>
                <a:spcPct val="90000"/>
              </a:lnSpc>
              <a:defRPr/>
            </a:pPr>
            <a:endParaRPr lang="en-US" sz="2200" dirty="0" smtClean="0">
              <a:cs typeface="+mn-cs"/>
            </a:endParaRPr>
          </a:p>
        </p:txBody>
      </p:sp>
    </p:spTree>
    <p:extLst>
      <p:ext uri="{BB962C8B-B14F-4D97-AF65-F5344CB8AC3E}">
        <p14:creationId xmlns:p14="http://schemas.microsoft.com/office/powerpoint/2010/main" val="1258256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1" name="Rectangle 3"/>
          <p:cNvSpPr>
            <a:spLocks noGrp="1" noChangeArrowheads="1"/>
          </p:cNvSpPr>
          <p:nvPr>
            <p:ph type="body" idx="1"/>
          </p:nvPr>
        </p:nvSpPr>
        <p:spPr>
          <a:xfrm>
            <a:off x="609600" y="1524000"/>
            <a:ext cx="8077200" cy="4953000"/>
          </a:xfrm>
        </p:spPr>
        <p:txBody>
          <a:bodyPr/>
          <a:lstStyle/>
          <a:p>
            <a:pPr eaLnBrk="1" hangingPunct="1">
              <a:lnSpc>
                <a:spcPct val="90000"/>
              </a:lnSpc>
              <a:defRPr/>
            </a:pPr>
            <a:r>
              <a:rPr lang="en-US" sz="2800" dirty="0"/>
              <a:t>O</a:t>
            </a:r>
            <a:r>
              <a:rPr lang="en-US" sz="2800" dirty="0" smtClean="0"/>
              <a:t>ften </a:t>
            </a:r>
            <a:r>
              <a:rPr lang="en-US" sz="2800" dirty="0" smtClean="0"/>
              <a:t>useful to classify individuals in a sample into </a:t>
            </a:r>
            <a:r>
              <a:rPr lang="en-US" sz="2800" dirty="0" smtClean="0">
                <a:solidFill>
                  <a:schemeClr val="accent2"/>
                </a:solidFill>
              </a:rPr>
              <a:t>subpopulations</a:t>
            </a:r>
            <a:r>
              <a:rPr lang="en-US" sz="2800" dirty="0" smtClean="0"/>
              <a:t>.  </a:t>
            </a:r>
          </a:p>
          <a:p>
            <a:pPr eaLnBrk="1" hangingPunct="1">
              <a:lnSpc>
                <a:spcPct val="90000"/>
              </a:lnSpc>
              <a:defRPr/>
            </a:pPr>
            <a:endParaRPr lang="en-US" sz="2800" dirty="0" smtClean="0"/>
          </a:p>
          <a:p>
            <a:pPr eaLnBrk="1" hangingPunct="1">
              <a:lnSpc>
                <a:spcPct val="90000"/>
              </a:lnSpc>
              <a:defRPr/>
            </a:pPr>
            <a:r>
              <a:rPr lang="en-US" sz="2800" dirty="0" smtClean="0"/>
              <a:t>Subjective approaches based on:</a:t>
            </a:r>
          </a:p>
          <a:p>
            <a:pPr lvl="1" eaLnBrk="1" hangingPunct="1">
              <a:lnSpc>
                <a:spcPct val="90000"/>
              </a:lnSpc>
              <a:defRPr/>
            </a:pPr>
            <a:r>
              <a:rPr lang="en-US" sz="2400" dirty="0" smtClean="0"/>
              <a:t>geographic location</a:t>
            </a:r>
          </a:p>
          <a:p>
            <a:pPr lvl="1" eaLnBrk="1" hangingPunct="1">
              <a:lnSpc>
                <a:spcPct val="90000"/>
              </a:lnSpc>
              <a:defRPr/>
            </a:pPr>
            <a:r>
              <a:rPr lang="en-US" sz="2400" dirty="0" smtClean="0"/>
              <a:t>linguistic, cultural or physical characters</a:t>
            </a:r>
          </a:p>
          <a:p>
            <a:pPr lvl="1" eaLnBrk="1" hangingPunct="1">
              <a:lnSpc>
                <a:spcPct val="90000"/>
              </a:lnSpc>
              <a:defRPr/>
            </a:pPr>
            <a:endParaRPr lang="en-US" sz="2400" dirty="0" smtClean="0"/>
          </a:p>
          <a:p>
            <a:pPr eaLnBrk="1" hangingPunct="1">
              <a:lnSpc>
                <a:spcPct val="90000"/>
              </a:lnSpc>
              <a:defRPr/>
            </a:pPr>
            <a:r>
              <a:rPr lang="en-US" sz="2800" dirty="0"/>
              <a:t>D</a:t>
            </a:r>
            <a:r>
              <a:rPr lang="en-US" sz="2800" dirty="0" smtClean="0"/>
              <a:t>ifficult </a:t>
            </a:r>
            <a:r>
              <a:rPr lang="en-US" sz="2800" dirty="0" smtClean="0"/>
              <a:t>to know whether such criteria </a:t>
            </a:r>
            <a:r>
              <a:rPr lang="en-US" sz="2800" dirty="0" smtClean="0"/>
              <a:t>lead to natural assignments </a:t>
            </a:r>
            <a:r>
              <a:rPr lang="en-US" sz="2800" dirty="0" smtClean="0"/>
              <a:t>in genetic terms.</a:t>
            </a:r>
          </a:p>
          <a:p>
            <a:pPr eaLnBrk="1" hangingPunct="1">
              <a:lnSpc>
                <a:spcPct val="90000"/>
              </a:lnSpc>
              <a:defRPr/>
            </a:pPr>
            <a:endParaRPr lang="en-US" sz="2800" dirty="0" smtClean="0"/>
          </a:p>
        </p:txBody>
      </p:sp>
    </p:spTree>
    <p:extLst>
      <p:ext uri="{BB962C8B-B14F-4D97-AF65-F5344CB8AC3E}">
        <p14:creationId xmlns:p14="http://schemas.microsoft.com/office/powerpoint/2010/main" val="334165131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4328" t="63896" r="27651" b="-1"/>
          <a:stretch/>
        </p:blipFill>
        <p:spPr>
          <a:xfrm>
            <a:off x="-76200" y="2667000"/>
            <a:ext cx="8493276" cy="3854752"/>
          </a:xfrm>
          <a:prstGeom prst="rect">
            <a:avLst/>
          </a:prstGeom>
        </p:spPr>
      </p:pic>
      <p:pic>
        <p:nvPicPr>
          <p:cNvPr id="14" name="Picture 13"/>
          <p:cNvPicPr>
            <a:picLocks noChangeAspect="1"/>
          </p:cNvPicPr>
          <p:nvPr/>
        </p:nvPicPr>
        <p:blipFill>
          <a:blip r:embed="rId3"/>
          <a:stretch>
            <a:fillRect/>
          </a:stretch>
        </p:blipFill>
        <p:spPr>
          <a:xfrm>
            <a:off x="193524" y="1211634"/>
            <a:ext cx="5140476" cy="3207966"/>
          </a:xfrm>
          <a:prstGeom prst="rect">
            <a:avLst/>
          </a:prstGeom>
          <a:ln>
            <a:noFill/>
          </a:ln>
        </p:spPr>
      </p:pic>
      <p:sp>
        <p:nvSpPr>
          <p:cNvPr id="6" name="Rectangle 3"/>
          <p:cNvSpPr txBox="1">
            <a:spLocks noChangeArrowheads="1"/>
          </p:cNvSpPr>
          <p:nvPr/>
        </p:nvSpPr>
        <p:spPr bwMode="auto">
          <a:xfrm>
            <a:off x="6130666" y="6284560"/>
            <a:ext cx="2937133" cy="497239"/>
          </a:xfrm>
          <a:prstGeom prst="rect">
            <a:avLst/>
          </a:prstGeom>
          <a:solidFill>
            <a:srgbClr val="FFFFFF"/>
          </a:solidFill>
          <a:ln>
            <a:solidFill>
              <a:srgbClr val="000000"/>
            </a:solidFill>
            <a:headEnd/>
            <a:tailEnd/>
          </a:ln>
          <a:extLst>
            <a:ext uri="{FAA26D3D-D897-4be2-8F04-BA451C77F1D7}">
              <ma14:placeholderFlag xmlns:ma14="http://schemas.microsoft.com/office/mac/drawingml/2011/main" val="1"/>
            </a:ext>
          </a:extLst>
        </p:spPr>
        <p:style>
          <a:lnRef idx="3">
            <a:schemeClr val="lt1"/>
          </a:lnRef>
          <a:fillRef idx="1">
            <a:schemeClr val="accent4"/>
          </a:fillRef>
          <a:effectRef idx="1">
            <a:schemeClr val="accent4"/>
          </a:effectRef>
          <a:fontRef idx="minor">
            <a:schemeClr val="lt1"/>
          </a:fontRef>
        </p:style>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bg1"/>
              </a:buClr>
              <a:buNone/>
              <a:defRPr sz="2800">
                <a:solidFill>
                  <a:schemeClr val="bg1"/>
                </a:solidFill>
                <a:latin typeface="+mn-lt"/>
                <a:ea typeface="+mn-ea"/>
                <a:cs typeface="ＭＳ Ｐゴシック" charset="0"/>
              </a:defRPr>
            </a:lvl1pPr>
            <a:lvl2pPr marL="457200" indent="0" algn="ctr" rtl="0" eaLnBrk="0" fontAlgn="base" hangingPunct="0">
              <a:spcBef>
                <a:spcPct val="20000"/>
              </a:spcBef>
              <a:spcAft>
                <a:spcPct val="0"/>
              </a:spcAft>
              <a:buClr>
                <a:schemeClr val="bg1"/>
              </a:buClr>
              <a:buNone/>
              <a:defRPr sz="2400">
                <a:solidFill>
                  <a:schemeClr val="bg1"/>
                </a:solidFill>
                <a:latin typeface="+mn-lt"/>
                <a:ea typeface="+mn-ea"/>
              </a:defRPr>
            </a:lvl2pPr>
            <a:lvl3pPr marL="914400" indent="0" algn="ctr" rtl="0" eaLnBrk="0" fontAlgn="base" hangingPunct="0">
              <a:spcBef>
                <a:spcPct val="20000"/>
              </a:spcBef>
              <a:spcAft>
                <a:spcPct val="0"/>
              </a:spcAft>
              <a:buClr>
                <a:schemeClr val="bg1"/>
              </a:buClr>
              <a:buNone/>
              <a:defRPr sz="2000">
                <a:solidFill>
                  <a:schemeClr val="bg1"/>
                </a:solidFill>
                <a:latin typeface="+mn-lt"/>
                <a:ea typeface="+mn-ea"/>
              </a:defRPr>
            </a:lvl3pPr>
            <a:lvl4pPr marL="1371600" indent="0" algn="ctr" rtl="0" eaLnBrk="0" fontAlgn="base" hangingPunct="0">
              <a:spcBef>
                <a:spcPct val="20000"/>
              </a:spcBef>
              <a:spcAft>
                <a:spcPct val="0"/>
              </a:spcAft>
              <a:buClr>
                <a:schemeClr val="bg1"/>
              </a:buClr>
              <a:buNone/>
              <a:defRPr sz="1600">
                <a:solidFill>
                  <a:schemeClr val="bg1"/>
                </a:solidFill>
                <a:latin typeface="+mn-lt"/>
                <a:ea typeface="+mn-ea"/>
              </a:defRPr>
            </a:lvl4pPr>
            <a:lvl5pPr marL="1828800" indent="0" algn="ctr" rtl="0" eaLnBrk="0" fontAlgn="base" hangingPunct="0">
              <a:spcBef>
                <a:spcPct val="20000"/>
              </a:spcBef>
              <a:spcAft>
                <a:spcPct val="0"/>
              </a:spcAft>
              <a:buClr>
                <a:schemeClr val="bg1"/>
              </a:buClr>
              <a:buNone/>
              <a:defRPr sz="1400">
                <a:solidFill>
                  <a:schemeClr val="bg1"/>
                </a:solidFill>
                <a:latin typeface="+mn-lt"/>
                <a:ea typeface="+mn-ea"/>
              </a:defRPr>
            </a:lvl5pPr>
            <a:lvl6pPr marL="2286000" indent="0" algn="ctr" rtl="0" eaLnBrk="0" fontAlgn="base" hangingPunct="0">
              <a:spcBef>
                <a:spcPct val="20000"/>
              </a:spcBef>
              <a:spcAft>
                <a:spcPct val="0"/>
              </a:spcAft>
              <a:buClr>
                <a:schemeClr val="bg1"/>
              </a:buClr>
              <a:buNone/>
              <a:defRPr sz="1400">
                <a:solidFill>
                  <a:schemeClr val="bg1"/>
                </a:solidFill>
                <a:latin typeface="+mn-lt"/>
                <a:ea typeface="+mn-ea"/>
              </a:defRPr>
            </a:lvl6pPr>
            <a:lvl7pPr marL="2743200" indent="0" algn="ctr" rtl="0" eaLnBrk="0" fontAlgn="base" hangingPunct="0">
              <a:spcBef>
                <a:spcPct val="20000"/>
              </a:spcBef>
              <a:spcAft>
                <a:spcPct val="0"/>
              </a:spcAft>
              <a:buClr>
                <a:schemeClr val="bg1"/>
              </a:buClr>
              <a:buNone/>
              <a:defRPr sz="1400">
                <a:solidFill>
                  <a:schemeClr val="bg1"/>
                </a:solidFill>
                <a:latin typeface="+mn-lt"/>
                <a:ea typeface="+mn-ea"/>
              </a:defRPr>
            </a:lvl7pPr>
            <a:lvl8pPr marL="3200400" indent="0" algn="ctr" rtl="0" eaLnBrk="0" fontAlgn="base" hangingPunct="0">
              <a:spcBef>
                <a:spcPct val="20000"/>
              </a:spcBef>
              <a:spcAft>
                <a:spcPct val="0"/>
              </a:spcAft>
              <a:buClr>
                <a:schemeClr val="bg1"/>
              </a:buClr>
              <a:buNone/>
              <a:defRPr sz="1400">
                <a:solidFill>
                  <a:schemeClr val="bg1"/>
                </a:solidFill>
                <a:latin typeface="+mn-lt"/>
                <a:ea typeface="+mn-ea"/>
              </a:defRPr>
            </a:lvl8pPr>
            <a:lvl9pPr marL="3657600" indent="0" algn="ctr" rtl="0" eaLnBrk="0" fontAlgn="base" hangingPunct="0">
              <a:spcBef>
                <a:spcPct val="20000"/>
              </a:spcBef>
              <a:spcAft>
                <a:spcPct val="0"/>
              </a:spcAft>
              <a:buClr>
                <a:schemeClr val="bg1"/>
              </a:buClr>
              <a:buNone/>
              <a:defRPr sz="1400">
                <a:solidFill>
                  <a:schemeClr val="bg1"/>
                </a:solidFill>
                <a:latin typeface="+mn-lt"/>
                <a:ea typeface="+mn-ea"/>
              </a:defRPr>
            </a:lvl9pPr>
          </a:lstStyle>
          <a:p>
            <a:pPr>
              <a:lnSpc>
                <a:spcPct val="90000"/>
              </a:lnSpc>
              <a:defRPr/>
            </a:pPr>
            <a:r>
              <a:rPr lang="en-US" sz="1400" b="0" dirty="0" smtClean="0">
                <a:solidFill>
                  <a:schemeClr val="tx1"/>
                </a:solidFill>
                <a:cs typeface="+mn-cs"/>
              </a:rPr>
              <a:t>Plots from Li et al (2008); data are 650k SNPs for </a:t>
            </a:r>
            <a:r>
              <a:rPr lang="en-US" sz="1400" b="0" dirty="0" smtClean="0">
                <a:solidFill>
                  <a:schemeClr val="tx1"/>
                </a:solidFill>
              </a:rPr>
              <a:t>HGDP </a:t>
            </a:r>
            <a:endParaRPr lang="en-US" sz="1400" dirty="0" smtClean="0">
              <a:solidFill>
                <a:schemeClr val="tx1"/>
              </a:solidFill>
              <a:cs typeface="+mn-cs"/>
            </a:endParaRPr>
          </a:p>
        </p:txBody>
      </p:sp>
      <p:sp>
        <p:nvSpPr>
          <p:cNvPr id="7" name="Title 1"/>
          <p:cNvSpPr>
            <a:spLocks noGrp="1"/>
          </p:cNvSpPr>
          <p:nvPr>
            <p:ph type="title"/>
          </p:nvPr>
        </p:nvSpPr>
        <p:spPr>
          <a:xfrm>
            <a:off x="304800" y="457200"/>
            <a:ext cx="8305800" cy="533400"/>
          </a:xfrm>
        </p:spPr>
        <p:txBody>
          <a:bodyPr>
            <a:normAutofit fontScale="90000"/>
          </a:bodyPr>
          <a:lstStyle/>
          <a:p>
            <a:r>
              <a:rPr lang="en-US" sz="3200" dirty="0" smtClean="0"/>
              <a:t>For example, many human populations show evidence for historical admixture</a:t>
            </a:r>
            <a:endParaRPr lang="en-US" sz="3200" dirty="0"/>
          </a:p>
        </p:txBody>
      </p:sp>
      <p:sp>
        <p:nvSpPr>
          <p:cNvPr id="2" name="TextBox 1"/>
          <p:cNvSpPr txBox="1"/>
          <p:nvPr/>
        </p:nvSpPr>
        <p:spPr>
          <a:xfrm>
            <a:off x="5105400" y="5410200"/>
            <a:ext cx="1351652" cy="461665"/>
          </a:xfrm>
          <a:prstGeom prst="rect">
            <a:avLst/>
          </a:prstGeom>
          <a:noFill/>
        </p:spPr>
        <p:txBody>
          <a:bodyPr wrap="none" rtlCol="0">
            <a:spAutoFit/>
          </a:bodyPr>
          <a:lstStyle/>
          <a:p>
            <a:r>
              <a:rPr lang="en-US" b="0" dirty="0" smtClean="0">
                <a:solidFill>
                  <a:srgbClr val="001350"/>
                </a:solidFill>
              </a:rPr>
              <a:t>Africans</a:t>
            </a:r>
            <a:endParaRPr lang="en-US" b="0" dirty="0">
              <a:solidFill>
                <a:srgbClr val="001350"/>
              </a:solidFill>
            </a:endParaRPr>
          </a:p>
        </p:txBody>
      </p:sp>
      <p:sp>
        <p:nvSpPr>
          <p:cNvPr id="8" name="TextBox 7"/>
          <p:cNvSpPr txBox="1"/>
          <p:nvPr/>
        </p:nvSpPr>
        <p:spPr>
          <a:xfrm>
            <a:off x="7315200" y="4491335"/>
            <a:ext cx="1415772" cy="461665"/>
          </a:xfrm>
          <a:prstGeom prst="rect">
            <a:avLst/>
          </a:prstGeom>
          <a:noFill/>
        </p:spPr>
        <p:txBody>
          <a:bodyPr wrap="none" rtlCol="0">
            <a:spAutoFit/>
          </a:bodyPr>
          <a:lstStyle/>
          <a:p>
            <a:r>
              <a:rPr lang="en-US" b="0" dirty="0" err="1" smtClean="0">
                <a:solidFill>
                  <a:srgbClr val="001350"/>
                </a:solidFill>
              </a:rPr>
              <a:t>Mid.east</a:t>
            </a:r>
            <a:endParaRPr lang="en-US" b="0" dirty="0">
              <a:solidFill>
                <a:srgbClr val="001350"/>
              </a:solidFill>
            </a:endParaRPr>
          </a:p>
        </p:txBody>
      </p:sp>
      <p:sp>
        <p:nvSpPr>
          <p:cNvPr id="9" name="TextBox 8"/>
          <p:cNvSpPr txBox="1"/>
          <p:nvPr/>
        </p:nvSpPr>
        <p:spPr>
          <a:xfrm>
            <a:off x="7691988" y="3200400"/>
            <a:ext cx="1223412" cy="461665"/>
          </a:xfrm>
          <a:prstGeom prst="rect">
            <a:avLst/>
          </a:prstGeom>
          <a:noFill/>
        </p:spPr>
        <p:txBody>
          <a:bodyPr wrap="none" rtlCol="0">
            <a:spAutoFit/>
          </a:bodyPr>
          <a:lstStyle/>
          <a:p>
            <a:r>
              <a:rPr lang="en-US" b="0" dirty="0" smtClean="0">
                <a:solidFill>
                  <a:srgbClr val="001350"/>
                </a:solidFill>
              </a:rPr>
              <a:t>Europe</a:t>
            </a:r>
            <a:endParaRPr lang="en-US" b="0" dirty="0">
              <a:solidFill>
                <a:srgbClr val="001350"/>
              </a:solidFill>
            </a:endParaRPr>
          </a:p>
        </p:txBody>
      </p:sp>
      <p:sp>
        <p:nvSpPr>
          <p:cNvPr id="10" name="TextBox 9"/>
          <p:cNvSpPr txBox="1"/>
          <p:nvPr/>
        </p:nvSpPr>
        <p:spPr>
          <a:xfrm>
            <a:off x="5401517" y="1219200"/>
            <a:ext cx="3361483" cy="646331"/>
          </a:xfrm>
          <a:prstGeom prst="rect">
            <a:avLst/>
          </a:prstGeom>
          <a:noFill/>
        </p:spPr>
        <p:txBody>
          <a:bodyPr wrap="square" rtlCol="0">
            <a:spAutoFit/>
          </a:bodyPr>
          <a:lstStyle/>
          <a:p>
            <a:r>
              <a:rPr lang="en-US" sz="1800" b="0" dirty="0" smtClean="0">
                <a:solidFill>
                  <a:srgbClr val="001350"/>
                </a:solidFill>
              </a:rPr>
              <a:t>“Structure” plot:  individual membership in genetic clusters</a:t>
            </a:r>
            <a:endParaRPr lang="en-US" sz="1800" b="0" dirty="0">
              <a:solidFill>
                <a:srgbClr val="001350"/>
              </a:solidFill>
            </a:endParaRPr>
          </a:p>
        </p:txBody>
      </p:sp>
    </p:spTree>
    <p:extLst>
      <p:ext uri="{BB962C8B-B14F-4D97-AF65-F5344CB8AC3E}">
        <p14:creationId xmlns:p14="http://schemas.microsoft.com/office/powerpoint/2010/main" val="31592047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353300" cy="1143000"/>
          </a:xfrm>
        </p:spPr>
        <p:txBody>
          <a:bodyPr/>
          <a:lstStyle/>
          <a:p>
            <a:r>
              <a:rPr lang="en-US" sz="3200" dirty="0" smtClean="0"/>
              <a:t>In some cases a </a:t>
            </a:r>
            <a:r>
              <a:rPr lang="en-US" sz="3200" i="1" dirty="0" smtClean="0"/>
              <a:t>graph</a:t>
            </a:r>
            <a:r>
              <a:rPr lang="en-US" sz="3200" dirty="0" smtClean="0"/>
              <a:t> might describe history better than a bifurcating tree</a:t>
            </a:r>
            <a:endParaRPr lang="en-US" sz="3200" dirty="0"/>
          </a:p>
        </p:txBody>
      </p:sp>
      <p:pic>
        <p:nvPicPr>
          <p:cNvPr id="4" name="Picture 3"/>
          <p:cNvPicPr>
            <a:picLocks noChangeAspect="1"/>
          </p:cNvPicPr>
          <p:nvPr/>
        </p:nvPicPr>
        <p:blipFill>
          <a:blip r:embed="rId2"/>
          <a:stretch>
            <a:fillRect/>
          </a:stretch>
        </p:blipFill>
        <p:spPr>
          <a:xfrm>
            <a:off x="2514600" y="1524000"/>
            <a:ext cx="4622800" cy="3845859"/>
          </a:xfrm>
          <a:prstGeom prst="rect">
            <a:avLst/>
          </a:prstGeom>
        </p:spPr>
      </p:pic>
      <p:sp>
        <p:nvSpPr>
          <p:cNvPr id="5" name="Title 1"/>
          <p:cNvSpPr txBox="1">
            <a:spLocks/>
          </p:cNvSpPr>
          <p:nvPr/>
        </p:nvSpPr>
        <p:spPr bwMode="auto">
          <a:xfrm>
            <a:off x="990600" y="5562600"/>
            <a:ext cx="7353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3200" b="0" dirty="0" smtClean="0"/>
              <a:t>A graph could allow both population splits and mixture events</a:t>
            </a:r>
            <a:endParaRPr lang="en-US" sz="3200" b="0" dirty="0"/>
          </a:p>
        </p:txBody>
      </p:sp>
    </p:spTree>
    <p:extLst>
      <p:ext uri="{BB962C8B-B14F-4D97-AF65-F5344CB8AC3E}">
        <p14:creationId xmlns:p14="http://schemas.microsoft.com/office/powerpoint/2010/main" val="18184082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3800"/>
            <a:ext cx="6977062" cy="1143000"/>
          </a:xfrm>
        </p:spPr>
        <p:txBody>
          <a:bodyPr>
            <a:normAutofit fontScale="90000"/>
          </a:bodyPr>
          <a:lstStyle/>
          <a:p>
            <a:r>
              <a:rPr lang="en-US" dirty="0" smtClean="0"/>
              <a:t>How do we estimate historical graphs?</a:t>
            </a:r>
            <a:br>
              <a:rPr lang="en-US" dirty="0" smtClean="0"/>
            </a:br>
            <a:r>
              <a:rPr lang="en-US" dirty="0"/>
              <a:t/>
            </a:r>
            <a:br>
              <a:rPr lang="en-US" dirty="0"/>
            </a:br>
            <a:r>
              <a:rPr lang="en-US" sz="2400" dirty="0" smtClean="0">
                <a:solidFill>
                  <a:srgbClr val="001350"/>
                </a:solidFill>
              </a:rPr>
              <a:t>Assume that we have SNP data for hundreds of thousands of SNPs in each of a series of populations</a:t>
            </a:r>
            <a:endParaRPr lang="en-US" sz="2400" dirty="0">
              <a:solidFill>
                <a:srgbClr val="001350"/>
              </a:solidFill>
            </a:endParaRPr>
          </a:p>
        </p:txBody>
      </p:sp>
    </p:spTree>
    <p:extLst>
      <p:ext uri="{BB962C8B-B14F-4D97-AF65-F5344CB8AC3E}">
        <p14:creationId xmlns:p14="http://schemas.microsoft.com/office/powerpoint/2010/main" val="1627271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762000"/>
          </a:xfrm>
        </p:spPr>
        <p:txBody>
          <a:bodyPr>
            <a:normAutofit fontScale="90000"/>
          </a:bodyPr>
          <a:lstStyle/>
          <a:p>
            <a:r>
              <a:rPr lang="en-US" sz="2400" dirty="0" smtClean="0"/>
              <a:t>To estimate trees without migration we assume that allele frequencies drift along each branch by Brownian motion </a:t>
            </a:r>
            <a:endParaRPr lang="en-US" sz="1400" dirty="0"/>
          </a:p>
        </p:txBody>
      </p:sp>
      <p:sp>
        <p:nvSpPr>
          <p:cNvPr id="8" name="Rectangle 7"/>
          <p:cNvSpPr/>
          <p:nvPr/>
        </p:nvSpPr>
        <p:spPr bwMode="auto">
          <a:xfrm>
            <a:off x="3733800" y="1676400"/>
            <a:ext cx="381000" cy="29718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1" name="TextBox 10"/>
          <p:cNvSpPr txBox="1"/>
          <p:nvPr/>
        </p:nvSpPr>
        <p:spPr>
          <a:xfrm>
            <a:off x="3583885" y="1595735"/>
            <a:ext cx="530915"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1</a:t>
            </a:r>
            <a:endParaRPr lang="en-US" b="0" dirty="0">
              <a:solidFill>
                <a:schemeClr val="bg1">
                  <a:lumMod val="50000"/>
                </a:schemeClr>
              </a:solidFill>
            </a:endParaRPr>
          </a:p>
        </p:txBody>
      </p:sp>
      <p:sp>
        <p:nvSpPr>
          <p:cNvPr id="7" name="TextBox 6"/>
          <p:cNvSpPr txBox="1"/>
          <p:nvPr/>
        </p:nvSpPr>
        <p:spPr>
          <a:xfrm>
            <a:off x="3581400" y="25146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2</a:t>
            </a:r>
            <a:endParaRPr lang="en-US" b="0" dirty="0">
              <a:solidFill>
                <a:schemeClr val="bg1">
                  <a:lumMod val="50000"/>
                </a:schemeClr>
              </a:solidFill>
            </a:endParaRPr>
          </a:p>
        </p:txBody>
      </p:sp>
      <p:sp>
        <p:nvSpPr>
          <p:cNvPr id="15" name="TextBox 14"/>
          <p:cNvSpPr txBox="1"/>
          <p:nvPr/>
        </p:nvSpPr>
        <p:spPr>
          <a:xfrm>
            <a:off x="3581400" y="33528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3</a:t>
            </a:r>
            <a:endParaRPr lang="en-US" b="0" dirty="0">
              <a:solidFill>
                <a:schemeClr val="bg1">
                  <a:lumMod val="50000"/>
                </a:schemeClr>
              </a:solidFill>
            </a:endParaRPr>
          </a:p>
        </p:txBody>
      </p:sp>
      <p:sp>
        <p:nvSpPr>
          <p:cNvPr id="16" name="TextBox 15"/>
          <p:cNvSpPr txBox="1"/>
          <p:nvPr/>
        </p:nvSpPr>
        <p:spPr>
          <a:xfrm>
            <a:off x="3581400" y="4262735"/>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4</a:t>
            </a:r>
            <a:endParaRPr lang="en-US" b="0" dirty="0">
              <a:solidFill>
                <a:schemeClr val="bg1">
                  <a:lumMod val="50000"/>
                </a:schemeClr>
              </a:solidFill>
            </a:endParaRPr>
          </a:p>
        </p:txBody>
      </p:sp>
      <p:sp>
        <p:nvSpPr>
          <p:cNvPr id="18" name="Rectangle 17"/>
          <p:cNvSpPr/>
          <p:nvPr/>
        </p:nvSpPr>
        <p:spPr bwMode="auto">
          <a:xfrm>
            <a:off x="5181600" y="4648200"/>
            <a:ext cx="3733800" cy="5334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8" name="Title 1"/>
          <p:cNvSpPr txBox="1">
            <a:spLocks/>
          </p:cNvSpPr>
          <p:nvPr/>
        </p:nvSpPr>
        <p:spPr bwMode="auto">
          <a:xfrm>
            <a:off x="76200" y="5257800"/>
            <a:ext cx="8915400" cy="609600"/>
          </a:xfrm>
          <a:prstGeom prst="rect">
            <a:avLst/>
          </a:prstGeom>
          <a:noFill/>
          <a:ln>
            <a:noFill/>
          </a:ln>
          <a:effectLst/>
          <a:extLs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2400" b="0" dirty="0" smtClean="0">
                <a:solidFill>
                  <a:srgbClr val="001350"/>
                </a:solidFill>
              </a:rPr>
              <a:t>This model leads </a:t>
            </a:r>
            <a:r>
              <a:rPr lang="en-US" sz="2400" b="0" dirty="0">
                <a:solidFill>
                  <a:srgbClr val="001350"/>
                </a:solidFill>
              </a:rPr>
              <a:t>to a simple covariance </a:t>
            </a:r>
            <a:r>
              <a:rPr lang="en-US" sz="2400" b="0" dirty="0" smtClean="0">
                <a:solidFill>
                  <a:srgbClr val="001350"/>
                </a:solidFill>
              </a:rPr>
              <a:t>matrix which can be used to estimate the tree</a:t>
            </a:r>
            <a:endParaRPr lang="en-US" sz="1400" b="0" dirty="0">
              <a:solidFill>
                <a:srgbClr val="001350"/>
              </a:solidFill>
            </a:endParaRPr>
          </a:p>
        </p:txBody>
      </p:sp>
      <p:pic>
        <p:nvPicPr>
          <p:cNvPr id="3" name="Picture 2"/>
          <p:cNvPicPr>
            <a:picLocks noChangeAspect="1"/>
          </p:cNvPicPr>
          <p:nvPr/>
        </p:nvPicPr>
        <p:blipFill>
          <a:blip r:embed="rId2"/>
          <a:stretch>
            <a:fillRect/>
          </a:stretch>
        </p:blipFill>
        <p:spPr>
          <a:xfrm>
            <a:off x="838200" y="1676400"/>
            <a:ext cx="2667000" cy="2973182"/>
          </a:xfrm>
          <a:prstGeom prst="rect">
            <a:avLst/>
          </a:prstGeom>
        </p:spPr>
      </p:pic>
      <p:sp>
        <p:nvSpPr>
          <p:cNvPr id="12" name="Title 1"/>
          <p:cNvSpPr txBox="1">
            <a:spLocks/>
          </p:cNvSpPr>
          <p:nvPr/>
        </p:nvSpPr>
        <p:spPr bwMode="auto">
          <a:xfrm>
            <a:off x="3657600" y="6172200"/>
            <a:ext cx="5410200" cy="609600"/>
          </a:xfrm>
          <a:prstGeom prst="rect">
            <a:avLst/>
          </a:prstGeom>
          <a:solidFill>
            <a:srgbClr val="FFFFFF"/>
          </a:solidFill>
          <a:ln>
            <a:solidFill>
              <a:schemeClr val="bg1"/>
            </a:solidFill>
          </a:ln>
          <a:effectLst/>
          <a:extLs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1800" b="0" dirty="0" smtClean="0">
                <a:solidFill>
                  <a:srgbClr val="000000"/>
                </a:solidFill>
              </a:rPr>
              <a:t>*this type of model was first developed by </a:t>
            </a:r>
            <a:r>
              <a:rPr lang="en-US" sz="1800" b="0" dirty="0" err="1" smtClean="0">
                <a:solidFill>
                  <a:srgbClr val="000000"/>
                </a:solidFill>
              </a:rPr>
              <a:t>Felsenstein</a:t>
            </a:r>
            <a:r>
              <a:rPr lang="en-US" sz="1800" b="0" dirty="0" smtClean="0">
                <a:solidFill>
                  <a:srgbClr val="000000"/>
                </a:solidFill>
              </a:rPr>
              <a:t> &amp; </a:t>
            </a:r>
            <a:r>
              <a:rPr lang="en-US" sz="1800" b="0" dirty="0" err="1" smtClean="0">
                <a:solidFill>
                  <a:srgbClr val="000000"/>
                </a:solidFill>
              </a:rPr>
              <a:t>Cavalli</a:t>
            </a:r>
            <a:r>
              <a:rPr lang="en-US" sz="1800" b="0" dirty="0" smtClean="0">
                <a:solidFill>
                  <a:srgbClr val="000000"/>
                </a:solidFill>
              </a:rPr>
              <a:t>-Sforza back in the 1970s</a:t>
            </a:r>
            <a:endParaRPr lang="en-US" sz="1100" b="0" dirty="0">
              <a:solidFill>
                <a:srgbClr val="000000"/>
              </a:solidFill>
            </a:endParaRPr>
          </a:p>
        </p:txBody>
      </p:sp>
    </p:spTree>
    <p:extLst>
      <p:ext uri="{BB962C8B-B14F-4D97-AF65-F5344CB8AC3E}">
        <p14:creationId xmlns:p14="http://schemas.microsoft.com/office/powerpoint/2010/main" val="26040936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733800" y="1676400"/>
            <a:ext cx="381000" cy="29718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1" name="TextBox 10"/>
          <p:cNvSpPr txBox="1"/>
          <p:nvPr/>
        </p:nvSpPr>
        <p:spPr>
          <a:xfrm>
            <a:off x="3583885" y="1595735"/>
            <a:ext cx="530915"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1</a:t>
            </a:r>
            <a:endParaRPr lang="en-US" b="0" dirty="0">
              <a:solidFill>
                <a:schemeClr val="bg1">
                  <a:lumMod val="50000"/>
                </a:schemeClr>
              </a:solidFill>
            </a:endParaRPr>
          </a:p>
        </p:txBody>
      </p:sp>
      <p:sp>
        <p:nvSpPr>
          <p:cNvPr id="7" name="TextBox 6"/>
          <p:cNvSpPr txBox="1"/>
          <p:nvPr/>
        </p:nvSpPr>
        <p:spPr>
          <a:xfrm>
            <a:off x="3581400" y="25146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2</a:t>
            </a:r>
            <a:endParaRPr lang="en-US" b="0" dirty="0">
              <a:solidFill>
                <a:schemeClr val="bg1">
                  <a:lumMod val="50000"/>
                </a:schemeClr>
              </a:solidFill>
            </a:endParaRPr>
          </a:p>
        </p:txBody>
      </p:sp>
      <p:sp>
        <p:nvSpPr>
          <p:cNvPr id="15" name="TextBox 14"/>
          <p:cNvSpPr txBox="1"/>
          <p:nvPr/>
        </p:nvSpPr>
        <p:spPr>
          <a:xfrm>
            <a:off x="3581400" y="33528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3</a:t>
            </a:r>
            <a:endParaRPr lang="en-US" b="0" dirty="0">
              <a:solidFill>
                <a:schemeClr val="bg1">
                  <a:lumMod val="50000"/>
                </a:schemeClr>
              </a:solidFill>
            </a:endParaRPr>
          </a:p>
        </p:txBody>
      </p:sp>
      <p:sp>
        <p:nvSpPr>
          <p:cNvPr id="16" name="TextBox 15"/>
          <p:cNvSpPr txBox="1"/>
          <p:nvPr/>
        </p:nvSpPr>
        <p:spPr>
          <a:xfrm>
            <a:off x="3581400" y="4262735"/>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4</a:t>
            </a:r>
            <a:endParaRPr lang="en-US" b="0" dirty="0">
              <a:solidFill>
                <a:schemeClr val="bg1">
                  <a:lumMod val="50000"/>
                </a:schemeClr>
              </a:solidFill>
            </a:endParaRPr>
          </a:p>
        </p:txBody>
      </p:sp>
      <p:sp>
        <p:nvSpPr>
          <p:cNvPr id="17" name="Rectangle 16"/>
          <p:cNvSpPr/>
          <p:nvPr/>
        </p:nvSpPr>
        <p:spPr bwMode="auto">
          <a:xfrm>
            <a:off x="5029200" y="1905000"/>
            <a:ext cx="457200" cy="28956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8" name="Rectangle 17"/>
          <p:cNvSpPr/>
          <p:nvPr/>
        </p:nvSpPr>
        <p:spPr bwMode="auto">
          <a:xfrm>
            <a:off x="5181600" y="4648200"/>
            <a:ext cx="3733800" cy="5334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0" name="TextBox 19"/>
          <p:cNvSpPr txBox="1"/>
          <p:nvPr/>
        </p:nvSpPr>
        <p:spPr>
          <a:xfrm>
            <a:off x="4955485" y="1900535"/>
            <a:ext cx="530915"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1</a:t>
            </a:r>
            <a:endParaRPr lang="en-US" b="0" dirty="0">
              <a:solidFill>
                <a:schemeClr val="bg1">
                  <a:lumMod val="50000"/>
                </a:schemeClr>
              </a:solidFill>
            </a:endParaRPr>
          </a:p>
        </p:txBody>
      </p:sp>
      <p:sp>
        <p:nvSpPr>
          <p:cNvPr id="21" name="TextBox 20"/>
          <p:cNvSpPr txBox="1"/>
          <p:nvPr/>
        </p:nvSpPr>
        <p:spPr>
          <a:xfrm>
            <a:off x="4953000" y="25908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2</a:t>
            </a:r>
            <a:endParaRPr lang="en-US" b="0" dirty="0">
              <a:solidFill>
                <a:schemeClr val="bg1">
                  <a:lumMod val="50000"/>
                </a:schemeClr>
              </a:solidFill>
            </a:endParaRPr>
          </a:p>
        </p:txBody>
      </p:sp>
      <p:sp>
        <p:nvSpPr>
          <p:cNvPr id="22" name="TextBox 21"/>
          <p:cNvSpPr txBox="1"/>
          <p:nvPr/>
        </p:nvSpPr>
        <p:spPr>
          <a:xfrm>
            <a:off x="4953000" y="3348335"/>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3</a:t>
            </a:r>
            <a:endParaRPr lang="en-US" b="0" dirty="0">
              <a:solidFill>
                <a:schemeClr val="bg1">
                  <a:lumMod val="50000"/>
                </a:schemeClr>
              </a:solidFill>
            </a:endParaRPr>
          </a:p>
        </p:txBody>
      </p:sp>
      <p:sp>
        <p:nvSpPr>
          <p:cNvPr id="23" name="TextBox 22"/>
          <p:cNvSpPr txBox="1"/>
          <p:nvPr/>
        </p:nvSpPr>
        <p:spPr>
          <a:xfrm>
            <a:off x="4953000" y="39624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4</a:t>
            </a:r>
            <a:endParaRPr lang="en-US" b="0" dirty="0">
              <a:solidFill>
                <a:schemeClr val="bg1">
                  <a:lumMod val="50000"/>
                </a:schemeClr>
              </a:solidFill>
            </a:endParaRPr>
          </a:p>
        </p:txBody>
      </p:sp>
      <p:sp>
        <p:nvSpPr>
          <p:cNvPr id="24" name="TextBox 23"/>
          <p:cNvSpPr txBox="1"/>
          <p:nvPr/>
        </p:nvSpPr>
        <p:spPr>
          <a:xfrm>
            <a:off x="5715000" y="4648200"/>
            <a:ext cx="530915"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1</a:t>
            </a:r>
            <a:endParaRPr lang="en-US" b="0" dirty="0">
              <a:solidFill>
                <a:schemeClr val="bg1">
                  <a:lumMod val="50000"/>
                </a:schemeClr>
              </a:solidFill>
            </a:endParaRPr>
          </a:p>
        </p:txBody>
      </p:sp>
      <p:sp>
        <p:nvSpPr>
          <p:cNvPr id="25" name="TextBox 24"/>
          <p:cNvSpPr txBox="1"/>
          <p:nvPr/>
        </p:nvSpPr>
        <p:spPr>
          <a:xfrm>
            <a:off x="6477000" y="46482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2</a:t>
            </a:r>
            <a:endParaRPr lang="en-US" b="0" dirty="0">
              <a:solidFill>
                <a:schemeClr val="bg1">
                  <a:lumMod val="50000"/>
                </a:schemeClr>
              </a:solidFill>
            </a:endParaRPr>
          </a:p>
        </p:txBody>
      </p:sp>
      <p:sp>
        <p:nvSpPr>
          <p:cNvPr id="26" name="TextBox 25"/>
          <p:cNvSpPr txBox="1"/>
          <p:nvPr/>
        </p:nvSpPr>
        <p:spPr>
          <a:xfrm>
            <a:off x="7315200" y="46482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3</a:t>
            </a:r>
            <a:endParaRPr lang="en-US" b="0" dirty="0">
              <a:solidFill>
                <a:schemeClr val="bg1">
                  <a:lumMod val="50000"/>
                </a:schemeClr>
              </a:solidFill>
            </a:endParaRPr>
          </a:p>
        </p:txBody>
      </p:sp>
      <p:sp>
        <p:nvSpPr>
          <p:cNvPr id="27" name="TextBox 26"/>
          <p:cNvSpPr txBox="1"/>
          <p:nvPr/>
        </p:nvSpPr>
        <p:spPr>
          <a:xfrm>
            <a:off x="8153400" y="46482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4</a:t>
            </a:r>
            <a:endParaRPr lang="en-US" b="0" dirty="0">
              <a:solidFill>
                <a:schemeClr val="bg1">
                  <a:lumMod val="50000"/>
                </a:schemeClr>
              </a:solidFill>
            </a:endParaRPr>
          </a:p>
        </p:txBody>
      </p:sp>
      <p:pic>
        <p:nvPicPr>
          <p:cNvPr id="3" name="Picture 2"/>
          <p:cNvPicPr>
            <a:picLocks noChangeAspect="1"/>
          </p:cNvPicPr>
          <p:nvPr/>
        </p:nvPicPr>
        <p:blipFill>
          <a:blip r:embed="rId2"/>
          <a:stretch>
            <a:fillRect/>
          </a:stretch>
        </p:blipFill>
        <p:spPr>
          <a:xfrm>
            <a:off x="838200" y="1676400"/>
            <a:ext cx="2667000" cy="2973182"/>
          </a:xfrm>
          <a:prstGeom prst="rect">
            <a:avLst/>
          </a:prstGeom>
        </p:spPr>
      </p:pic>
      <p:pic>
        <p:nvPicPr>
          <p:cNvPr id="5" name="Picture 4"/>
          <p:cNvPicPr>
            <a:picLocks noChangeAspect="1"/>
          </p:cNvPicPr>
          <p:nvPr/>
        </p:nvPicPr>
        <p:blipFill>
          <a:blip r:embed="rId3"/>
          <a:stretch>
            <a:fillRect/>
          </a:stretch>
        </p:blipFill>
        <p:spPr>
          <a:xfrm>
            <a:off x="5486400" y="1792336"/>
            <a:ext cx="3430113" cy="2932064"/>
          </a:xfrm>
          <a:prstGeom prst="rect">
            <a:avLst/>
          </a:prstGeom>
        </p:spPr>
      </p:pic>
      <p:sp>
        <p:nvSpPr>
          <p:cNvPr id="29" name="Title 1"/>
          <p:cNvSpPr>
            <a:spLocks noGrp="1"/>
          </p:cNvSpPr>
          <p:nvPr>
            <p:ph type="title"/>
          </p:nvPr>
        </p:nvSpPr>
        <p:spPr>
          <a:xfrm>
            <a:off x="304800" y="228600"/>
            <a:ext cx="8458200" cy="762000"/>
          </a:xfrm>
        </p:spPr>
        <p:txBody>
          <a:bodyPr>
            <a:normAutofit fontScale="90000"/>
          </a:bodyPr>
          <a:lstStyle/>
          <a:p>
            <a:r>
              <a:rPr lang="en-US" sz="2400" dirty="0" smtClean="0"/>
              <a:t>To estimate trees without migration we assume that allele frequencies drift along each branch by Brownian motion </a:t>
            </a:r>
            <a:endParaRPr lang="en-US" sz="1400" dirty="0"/>
          </a:p>
        </p:txBody>
      </p:sp>
      <p:sp>
        <p:nvSpPr>
          <p:cNvPr id="31" name="Title 1"/>
          <p:cNvSpPr txBox="1">
            <a:spLocks/>
          </p:cNvSpPr>
          <p:nvPr/>
        </p:nvSpPr>
        <p:spPr bwMode="auto">
          <a:xfrm>
            <a:off x="76200" y="5257800"/>
            <a:ext cx="8915400" cy="609600"/>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2400" b="0" dirty="0" smtClean="0">
                <a:solidFill>
                  <a:srgbClr val="001350"/>
                </a:solidFill>
              </a:rPr>
              <a:t>This model leads </a:t>
            </a:r>
            <a:r>
              <a:rPr lang="en-US" sz="2400" b="0" dirty="0">
                <a:solidFill>
                  <a:srgbClr val="001350"/>
                </a:solidFill>
              </a:rPr>
              <a:t>to a simple covariance </a:t>
            </a:r>
            <a:r>
              <a:rPr lang="en-US" sz="2400" b="0" dirty="0" smtClean="0">
                <a:solidFill>
                  <a:srgbClr val="001350"/>
                </a:solidFill>
              </a:rPr>
              <a:t>matrix which can be used to estimate the tree</a:t>
            </a:r>
            <a:endParaRPr lang="en-US" sz="1400" b="0" dirty="0">
              <a:solidFill>
                <a:srgbClr val="001350"/>
              </a:solidFill>
            </a:endParaRPr>
          </a:p>
        </p:txBody>
      </p:sp>
      <p:sp>
        <p:nvSpPr>
          <p:cNvPr id="32" name="Title 1"/>
          <p:cNvSpPr txBox="1">
            <a:spLocks/>
          </p:cNvSpPr>
          <p:nvPr/>
        </p:nvSpPr>
        <p:spPr bwMode="auto">
          <a:xfrm>
            <a:off x="3657600" y="6172200"/>
            <a:ext cx="5410200" cy="609600"/>
          </a:xfrm>
          <a:prstGeom prst="rect">
            <a:avLst/>
          </a:prstGeom>
          <a:solidFill>
            <a:srgbClr val="FFFFFF"/>
          </a:solidFill>
          <a:ln>
            <a:solidFill>
              <a:schemeClr val="bg1"/>
            </a:solidFill>
          </a:ln>
          <a:effectLst/>
          <a:extLs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1800" b="0" dirty="0" smtClean="0">
                <a:solidFill>
                  <a:srgbClr val="000000"/>
                </a:solidFill>
              </a:rPr>
              <a:t>*this type of model was first developed by </a:t>
            </a:r>
            <a:r>
              <a:rPr lang="en-US" sz="1800" b="0" dirty="0" err="1" smtClean="0">
                <a:solidFill>
                  <a:srgbClr val="000000"/>
                </a:solidFill>
              </a:rPr>
              <a:t>Felsenstein</a:t>
            </a:r>
            <a:r>
              <a:rPr lang="en-US" sz="1800" b="0" dirty="0" smtClean="0">
                <a:solidFill>
                  <a:srgbClr val="000000"/>
                </a:solidFill>
              </a:rPr>
              <a:t> &amp; </a:t>
            </a:r>
            <a:r>
              <a:rPr lang="en-US" sz="1800" b="0" dirty="0" err="1" smtClean="0">
                <a:solidFill>
                  <a:srgbClr val="000000"/>
                </a:solidFill>
              </a:rPr>
              <a:t>Cavalli</a:t>
            </a:r>
            <a:r>
              <a:rPr lang="en-US" sz="1800" b="0" dirty="0" smtClean="0">
                <a:solidFill>
                  <a:srgbClr val="000000"/>
                </a:solidFill>
              </a:rPr>
              <a:t>-Sforza back in the 1970s</a:t>
            </a:r>
            <a:endParaRPr lang="en-US" sz="1100" b="0" dirty="0">
              <a:solidFill>
                <a:srgbClr val="000000"/>
              </a:solidFill>
            </a:endParaRPr>
          </a:p>
        </p:txBody>
      </p:sp>
    </p:spTree>
    <p:extLst>
      <p:ext uri="{BB962C8B-B14F-4D97-AF65-F5344CB8AC3E}">
        <p14:creationId xmlns:p14="http://schemas.microsoft.com/office/powerpoint/2010/main" val="39357455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8674" r="46545" b="1"/>
          <a:stretch/>
        </p:blipFill>
        <p:spPr>
          <a:xfrm>
            <a:off x="0" y="808144"/>
            <a:ext cx="4887919" cy="4831926"/>
          </a:xfrm>
          <a:prstGeom prst="rect">
            <a:avLst/>
          </a:prstGeom>
        </p:spPr>
      </p:pic>
      <p:sp>
        <p:nvSpPr>
          <p:cNvPr id="2" name="Title 1"/>
          <p:cNvSpPr>
            <a:spLocks noGrp="1"/>
          </p:cNvSpPr>
          <p:nvPr>
            <p:ph type="title"/>
          </p:nvPr>
        </p:nvSpPr>
        <p:spPr>
          <a:xfrm>
            <a:off x="533400" y="304800"/>
            <a:ext cx="8458200" cy="762000"/>
          </a:xfrm>
        </p:spPr>
        <p:txBody>
          <a:bodyPr>
            <a:normAutofit fontScale="90000"/>
          </a:bodyPr>
          <a:lstStyle/>
          <a:p>
            <a:r>
              <a:rPr lang="en-US" sz="2400" dirty="0" smtClean="0"/>
              <a:t>Migration events create extra covariance between populations that cannot be explained by a single tree model</a:t>
            </a:r>
            <a:endParaRPr lang="en-US" sz="1400" dirty="0"/>
          </a:p>
        </p:txBody>
      </p:sp>
      <p:sp>
        <p:nvSpPr>
          <p:cNvPr id="8" name="Rectangle 7"/>
          <p:cNvSpPr/>
          <p:nvPr/>
        </p:nvSpPr>
        <p:spPr bwMode="auto">
          <a:xfrm>
            <a:off x="3733800" y="1676400"/>
            <a:ext cx="381000" cy="29718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1" name="TextBox 10"/>
          <p:cNvSpPr txBox="1"/>
          <p:nvPr/>
        </p:nvSpPr>
        <p:spPr>
          <a:xfrm>
            <a:off x="3583885" y="1595735"/>
            <a:ext cx="530915"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1</a:t>
            </a:r>
            <a:endParaRPr lang="en-US" b="0" dirty="0">
              <a:solidFill>
                <a:schemeClr val="bg1">
                  <a:lumMod val="50000"/>
                </a:schemeClr>
              </a:solidFill>
            </a:endParaRPr>
          </a:p>
        </p:txBody>
      </p:sp>
      <p:sp>
        <p:nvSpPr>
          <p:cNvPr id="7" name="TextBox 6"/>
          <p:cNvSpPr txBox="1"/>
          <p:nvPr/>
        </p:nvSpPr>
        <p:spPr>
          <a:xfrm>
            <a:off x="3581400" y="25146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2</a:t>
            </a:r>
            <a:endParaRPr lang="en-US" b="0" dirty="0">
              <a:solidFill>
                <a:schemeClr val="bg1">
                  <a:lumMod val="50000"/>
                </a:schemeClr>
              </a:solidFill>
            </a:endParaRPr>
          </a:p>
        </p:txBody>
      </p:sp>
      <p:sp>
        <p:nvSpPr>
          <p:cNvPr id="15" name="TextBox 14"/>
          <p:cNvSpPr txBox="1"/>
          <p:nvPr/>
        </p:nvSpPr>
        <p:spPr>
          <a:xfrm>
            <a:off x="3581400" y="33528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3</a:t>
            </a:r>
            <a:endParaRPr lang="en-US" b="0" dirty="0">
              <a:solidFill>
                <a:schemeClr val="bg1">
                  <a:lumMod val="50000"/>
                </a:schemeClr>
              </a:solidFill>
            </a:endParaRPr>
          </a:p>
        </p:txBody>
      </p:sp>
      <p:sp>
        <p:nvSpPr>
          <p:cNvPr id="16" name="TextBox 15"/>
          <p:cNvSpPr txBox="1"/>
          <p:nvPr/>
        </p:nvSpPr>
        <p:spPr>
          <a:xfrm>
            <a:off x="3581400" y="4262735"/>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4</a:t>
            </a:r>
            <a:endParaRPr lang="en-US" b="0" dirty="0">
              <a:solidFill>
                <a:schemeClr val="bg1">
                  <a:lumMod val="50000"/>
                </a:schemeClr>
              </a:solidFill>
            </a:endParaRPr>
          </a:p>
        </p:txBody>
      </p:sp>
    </p:spTree>
    <p:extLst>
      <p:ext uri="{BB962C8B-B14F-4D97-AF65-F5344CB8AC3E}">
        <p14:creationId xmlns:p14="http://schemas.microsoft.com/office/powerpoint/2010/main" val="24338508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93800"/>
            <a:ext cx="9144000" cy="4446270"/>
          </a:xfrm>
          <a:prstGeom prst="rect">
            <a:avLst/>
          </a:prstGeom>
        </p:spPr>
      </p:pic>
      <p:sp>
        <p:nvSpPr>
          <p:cNvPr id="2" name="Title 1"/>
          <p:cNvSpPr>
            <a:spLocks noGrp="1"/>
          </p:cNvSpPr>
          <p:nvPr>
            <p:ph type="title"/>
          </p:nvPr>
        </p:nvSpPr>
        <p:spPr>
          <a:xfrm>
            <a:off x="533400" y="304800"/>
            <a:ext cx="8458200" cy="762000"/>
          </a:xfrm>
        </p:spPr>
        <p:txBody>
          <a:bodyPr>
            <a:normAutofit fontScale="90000"/>
          </a:bodyPr>
          <a:lstStyle/>
          <a:p>
            <a:r>
              <a:rPr lang="en-US" sz="2400" dirty="0" smtClean="0"/>
              <a:t>Migration events create extra covariance between populations that cannot be explained by a single tree model</a:t>
            </a:r>
            <a:endParaRPr lang="en-US" sz="1400" dirty="0"/>
          </a:p>
        </p:txBody>
      </p:sp>
      <p:sp>
        <p:nvSpPr>
          <p:cNvPr id="8" name="Rectangle 7"/>
          <p:cNvSpPr/>
          <p:nvPr/>
        </p:nvSpPr>
        <p:spPr bwMode="auto">
          <a:xfrm>
            <a:off x="3733800" y="1676400"/>
            <a:ext cx="381000" cy="29718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1" name="TextBox 10"/>
          <p:cNvSpPr txBox="1"/>
          <p:nvPr/>
        </p:nvSpPr>
        <p:spPr>
          <a:xfrm>
            <a:off x="3583885" y="1595735"/>
            <a:ext cx="530915"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1</a:t>
            </a:r>
            <a:endParaRPr lang="en-US" b="0" dirty="0">
              <a:solidFill>
                <a:schemeClr val="bg1">
                  <a:lumMod val="50000"/>
                </a:schemeClr>
              </a:solidFill>
            </a:endParaRPr>
          </a:p>
        </p:txBody>
      </p:sp>
      <p:sp>
        <p:nvSpPr>
          <p:cNvPr id="7" name="TextBox 6"/>
          <p:cNvSpPr txBox="1"/>
          <p:nvPr/>
        </p:nvSpPr>
        <p:spPr>
          <a:xfrm>
            <a:off x="3581400" y="25146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2</a:t>
            </a:r>
            <a:endParaRPr lang="en-US" b="0" dirty="0">
              <a:solidFill>
                <a:schemeClr val="bg1">
                  <a:lumMod val="50000"/>
                </a:schemeClr>
              </a:solidFill>
            </a:endParaRPr>
          </a:p>
        </p:txBody>
      </p:sp>
      <p:sp>
        <p:nvSpPr>
          <p:cNvPr id="15" name="TextBox 14"/>
          <p:cNvSpPr txBox="1"/>
          <p:nvPr/>
        </p:nvSpPr>
        <p:spPr>
          <a:xfrm>
            <a:off x="3581400" y="33528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3</a:t>
            </a:r>
            <a:endParaRPr lang="en-US" b="0" dirty="0">
              <a:solidFill>
                <a:schemeClr val="bg1">
                  <a:lumMod val="50000"/>
                </a:schemeClr>
              </a:solidFill>
            </a:endParaRPr>
          </a:p>
        </p:txBody>
      </p:sp>
      <p:sp>
        <p:nvSpPr>
          <p:cNvPr id="16" name="TextBox 15"/>
          <p:cNvSpPr txBox="1"/>
          <p:nvPr/>
        </p:nvSpPr>
        <p:spPr>
          <a:xfrm>
            <a:off x="3581400" y="4262735"/>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4</a:t>
            </a:r>
            <a:endParaRPr lang="en-US" b="0" dirty="0">
              <a:solidFill>
                <a:schemeClr val="bg1">
                  <a:lumMod val="50000"/>
                </a:schemeClr>
              </a:solidFill>
            </a:endParaRPr>
          </a:p>
        </p:txBody>
      </p:sp>
      <p:sp>
        <p:nvSpPr>
          <p:cNvPr id="17" name="Rectangle 16"/>
          <p:cNvSpPr/>
          <p:nvPr/>
        </p:nvSpPr>
        <p:spPr bwMode="auto">
          <a:xfrm>
            <a:off x="5029200" y="1905000"/>
            <a:ext cx="457200" cy="28956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18" name="Rectangle 17"/>
          <p:cNvSpPr/>
          <p:nvPr/>
        </p:nvSpPr>
        <p:spPr bwMode="auto">
          <a:xfrm>
            <a:off x="5181600" y="4648200"/>
            <a:ext cx="3733800" cy="5334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20" name="TextBox 19"/>
          <p:cNvSpPr txBox="1"/>
          <p:nvPr/>
        </p:nvSpPr>
        <p:spPr>
          <a:xfrm>
            <a:off x="4955485" y="1900535"/>
            <a:ext cx="530915"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1</a:t>
            </a:r>
            <a:endParaRPr lang="en-US" b="0" dirty="0">
              <a:solidFill>
                <a:schemeClr val="bg1">
                  <a:lumMod val="50000"/>
                </a:schemeClr>
              </a:solidFill>
            </a:endParaRPr>
          </a:p>
        </p:txBody>
      </p:sp>
      <p:sp>
        <p:nvSpPr>
          <p:cNvPr id="21" name="TextBox 20"/>
          <p:cNvSpPr txBox="1"/>
          <p:nvPr/>
        </p:nvSpPr>
        <p:spPr>
          <a:xfrm>
            <a:off x="4953000" y="25908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2</a:t>
            </a:r>
            <a:endParaRPr lang="en-US" b="0" dirty="0">
              <a:solidFill>
                <a:schemeClr val="bg1">
                  <a:lumMod val="50000"/>
                </a:schemeClr>
              </a:solidFill>
            </a:endParaRPr>
          </a:p>
        </p:txBody>
      </p:sp>
      <p:sp>
        <p:nvSpPr>
          <p:cNvPr id="22" name="TextBox 21"/>
          <p:cNvSpPr txBox="1"/>
          <p:nvPr/>
        </p:nvSpPr>
        <p:spPr>
          <a:xfrm>
            <a:off x="4953000" y="3348335"/>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3</a:t>
            </a:r>
            <a:endParaRPr lang="en-US" b="0" dirty="0">
              <a:solidFill>
                <a:schemeClr val="bg1">
                  <a:lumMod val="50000"/>
                </a:schemeClr>
              </a:solidFill>
            </a:endParaRPr>
          </a:p>
        </p:txBody>
      </p:sp>
      <p:sp>
        <p:nvSpPr>
          <p:cNvPr id="23" name="TextBox 22"/>
          <p:cNvSpPr txBox="1"/>
          <p:nvPr/>
        </p:nvSpPr>
        <p:spPr>
          <a:xfrm>
            <a:off x="4953000" y="39624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4</a:t>
            </a:r>
            <a:endParaRPr lang="en-US" b="0" dirty="0">
              <a:solidFill>
                <a:schemeClr val="bg1">
                  <a:lumMod val="50000"/>
                </a:schemeClr>
              </a:solidFill>
            </a:endParaRPr>
          </a:p>
        </p:txBody>
      </p:sp>
      <p:sp>
        <p:nvSpPr>
          <p:cNvPr id="24" name="TextBox 23"/>
          <p:cNvSpPr txBox="1"/>
          <p:nvPr/>
        </p:nvSpPr>
        <p:spPr>
          <a:xfrm>
            <a:off x="5715000" y="4648200"/>
            <a:ext cx="530915"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1</a:t>
            </a:r>
            <a:endParaRPr lang="en-US" b="0" dirty="0">
              <a:solidFill>
                <a:schemeClr val="bg1">
                  <a:lumMod val="50000"/>
                </a:schemeClr>
              </a:solidFill>
            </a:endParaRPr>
          </a:p>
        </p:txBody>
      </p:sp>
      <p:sp>
        <p:nvSpPr>
          <p:cNvPr id="25" name="TextBox 24"/>
          <p:cNvSpPr txBox="1"/>
          <p:nvPr/>
        </p:nvSpPr>
        <p:spPr>
          <a:xfrm>
            <a:off x="6477000" y="46482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2</a:t>
            </a:r>
            <a:endParaRPr lang="en-US" b="0" dirty="0">
              <a:solidFill>
                <a:schemeClr val="bg1">
                  <a:lumMod val="50000"/>
                </a:schemeClr>
              </a:solidFill>
            </a:endParaRPr>
          </a:p>
        </p:txBody>
      </p:sp>
      <p:sp>
        <p:nvSpPr>
          <p:cNvPr id="26" name="TextBox 25"/>
          <p:cNvSpPr txBox="1"/>
          <p:nvPr/>
        </p:nvSpPr>
        <p:spPr>
          <a:xfrm>
            <a:off x="7315200" y="46482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smtClean="0">
                <a:solidFill>
                  <a:schemeClr val="bg1">
                    <a:lumMod val="50000"/>
                  </a:schemeClr>
                </a:solidFill>
              </a:rPr>
              <a:t>3</a:t>
            </a:r>
            <a:endParaRPr lang="en-US" b="0" dirty="0">
              <a:solidFill>
                <a:schemeClr val="bg1">
                  <a:lumMod val="50000"/>
                </a:schemeClr>
              </a:solidFill>
            </a:endParaRPr>
          </a:p>
        </p:txBody>
      </p:sp>
      <p:sp>
        <p:nvSpPr>
          <p:cNvPr id="27" name="TextBox 26"/>
          <p:cNvSpPr txBox="1"/>
          <p:nvPr/>
        </p:nvSpPr>
        <p:spPr>
          <a:xfrm>
            <a:off x="8153400" y="4648200"/>
            <a:ext cx="556563" cy="461665"/>
          </a:xfrm>
          <a:prstGeom prst="rect">
            <a:avLst/>
          </a:prstGeom>
          <a:noFill/>
        </p:spPr>
        <p:txBody>
          <a:bodyPr wrap="none" rtlCol="0">
            <a:spAutoFit/>
          </a:bodyPr>
          <a:lstStyle/>
          <a:p>
            <a:r>
              <a:rPr lang="en-US" b="0" dirty="0" smtClean="0">
                <a:solidFill>
                  <a:schemeClr val="bg1">
                    <a:lumMod val="50000"/>
                  </a:schemeClr>
                </a:solidFill>
              </a:rPr>
              <a:t>X</a:t>
            </a:r>
            <a:r>
              <a:rPr lang="en-US" b="0" baseline="-25000" dirty="0">
                <a:solidFill>
                  <a:schemeClr val="bg1">
                    <a:lumMod val="50000"/>
                  </a:schemeClr>
                </a:solidFill>
              </a:rPr>
              <a:t>4</a:t>
            </a:r>
            <a:endParaRPr lang="en-US" b="0" dirty="0">
              <a:solidFill>
                <a:schemeClr val="bg1">
                  <a:lumMod val="50000"/>
                </a:schemeClr>
              </a:solidFill>
            </a:endParaRPr>
          </a:p>
        </p:txBody>
      </p:sp>
      <p:sp>
        <p:nvSpPr>
          <p:cNvPr id="28" name="Title 1"/>
          <p:cNvSpPr txBox="1">
            <a:spLocks/>
          </p:cNvSpPr>
          <p:nvPr/>
        </p:nvSpPr>
        <p:spPr bwMode="auto">
          <a:xfrm>
            <a:off x="76200" y="5715000"/>
            <a:ext cx="8915400" cy="609600"/>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2400" b="0" dirty="0" smtClean="0">
                <a:solidFill>
                  <a:srgbClr val="000000"/>
                </a:solidFill>
              </a:rPr>
              <a:t>We can now tackle the inverse problem of going from a covariance matrix to a migration graph. </a:t>
            </a:r>
            <a:endParaRPr lang="en-US" sz="1400" b="0" dirty="0">
              <a:solidFill>
                <a:srgbClr val="000000"/>
              </a:solidFill>
            </a:endParaRPr>
          </a:p>
        </p:txBody>
      </p:sp>
    </p:spTree>
    <p:extLst>
      <p:ext uri="{BB962C8B-B14F-4D97-AF65-F5344CB8AC3E}">
        <p14:creationId xmlns:p14="http://schemas.microsoft.com/office/powerpoint/2010/main" val="2955021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638" y="1066800"/>
            <a:ext cx="6977062" cy="1143000"/>
          </a:xfrm>
        </p:spPr>
        <p:txBody>
          <a:bodyPr/>
          <a:lstStyle/>
          <a:p>
            <a:r>
              <a:rPr lang="en-US" dirty="0" smtClean="0"/>
              <a:t>Now for some examples….</a:t>
            </a:r>
            <a:endParaRPr lang="en-US" dirty="0"/>
          </a:p>
        </p:txBody>
      </p:sp>
    </p:spTree>
    <p:extLst>
      <p:ext uri="{BB962C8B-B14F-4D97-AF65-F5344CB8AC3E}">
        <p14:creationId xmlns:p14="http://schemas.microsoft.com/office/powerpoint/2010/main" val="15832344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828800" y="2895600"/>
            <a:ext cx="1752600" cy="304800"/>
          </a:xfrm>
          <a:prstGeom prst="rect">
            <a:avLst/>
          </a:prstGeom>
          <a:solidFill>
            <a:srgbClr val="FFFFFF"/>
          </a:solidFill>
          <a:ln>
            <a:no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pic>
        <p:nvPicPr>
          <p:cNvPr id="4" name="Picture 3"/>
          <p:cNvPicPr>
            <a:picLocks noChangeAspect="1"/>
          </p:cNvPicPr>
          <p:nvPr/>
        </p:nvPicPr>
        <p:blipFill>
          <a:blip r:embed="rId2"/>
          <a:stretch>
            <a:fillRect/>
          </a:stretch>
        </p:blipFill>
        <p:spPr>
          <a:xfrm>
            <a:off x="-381000" y="0"/>
            <a:ext cx="7107887" cy="6858000"/>
          </a:xfrm>
          <a:prstGeom prst="rect">
            <a:avLst/>
          </a:prstGeom>
        </p:spPr>
      </p:pic>
      <p:pic>
        <p:nvPicPr>
          <p:cNvPr id="8" name="Picture 7"/>
          <p:cNvPicPr>
            <a:picLocks noChangeAspect="1"/>
          </p:cNvPicPr>
          <p:nvPr/>
        </p:nvPicPr>
        <p:blipFill>
          <a:blip r:embed="rId3"/>
          <a:stretch>
            <a:fillRect/>
          </a:stretch>
        </p:blipFill>
        <p:spPr>
          <a:xfrm>
            <a:off x="1623984" y="2362200"/>
            <a:ext cx="7520016" cy="4057791"/>
          </a:xfrm>
          <a:prstGeom prst="rect">
            <a:avLst/>
          </a:prstGeom>
        </p:spPr>
      </p:pic>
      <p:sp>
        <p:nvSpPr>
          <p:cNvPr id="9" name="Title 1"/>
          <p:cNvSpPr>
            <a:spLocks noGrp="1"/>
          </p:cNvSpPr>
          <p:nvPr>
            <p:ph type="title"/>
          </p:nvPr>
        </p:nvSpPr>
        <p:spPr>
          <a:xfrm>
            <a:off x="5562600" y="685800"/>
            <a:ext cx="3048000" cy="762000"/>
          </a:xfrm>
        </p:spPr>
        <p:txBody>
          <a:bodyPr>
            <a:normAutofit fontScale="90000"/>
          </a:bodyPr>
          <a:lstStyle/>
          <a:p>
            <a:r>
              <a:rPr lang="en-US" sz="2400" dirty="0" smtClean="0"/>
              <a:t>An estimated graph of human population relationships</a:t>
            </a:r>
            <a:endParaRPr lang="en-US" sz="1400" dirty="0"/>
          </a:p>
        </p:txBody>
      </p:sp>
    </p:spTree>
    <p:extLst>
      <p:ext uri="{BB962C8B-B14F-4D97-AF65-F5344CB8AC3E}">
        <p14:creationId xmlns:p14="http://schemas.microsoft.com/office/powerpoint/2010/main" val="1560375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 y="0"/>
            <a:ext cx="6736038" cy="6858000"/>
          </a:xfrm>
          <a:prstGeom prst="rect">
            <a:avLst/>
          </a:prstGeom>
        </p:spPr>
      </p:pic>
      <p:sp>
        <p:nvSpPr>
          <p:cNvPr id="6" name="Title 1"/>
          <p:cNvSpPr>
            <a:spLocks noGrp="1"/>
          </p:cNvSpPr>
          <p:nvPr>
            <p:ph type="title"/>
          </p:nvPr>
        </p:nvSpPr>
        <p:spPr>
          <a:xfrm>
            <a:off x="5943600" y="1219200"/>
            <a:ext cx="3048000" cy="762000"/>
          </a:xfrm>
        </p:spPr>
        <p:txBody>
          <a:bodyPr>
            <a:normAutofit fontScale="90000"/>
          </a:bodyPr>
          <a:lstStyle/>
          <a:p>
            <a:r>
              <a:rPr lang="en-US" sz="2400" dirty="0" smtClean="0"/>
              <a:t>The graph of dog breed relationships</a:t>
            </a:r>
            <a:endParaRPr lang="en-US" sz="1400" dirty="0"/>
          </a:p>
        </p:txBody>
      </p:sp>
    </p:spTree>
    <p:extLst>
      <p:ext uri="{BB962C8B-B14F-4D97-AF65-F5344CB8AC3E}">
        <p14:creationId xmlns:p14="http://schemas.microsoft.com/office/powerpoint/2010/main" val="1970239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543615" y="1814188"/>
            <a:ext cx="5867924" cy="2028810"/>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accent1">
                    <a:lumMod val="75000"/>
                  </a:schemeClr>
                </a:solidFill>
                <a:latin typeface="Helvetica"/>
                <a:ea typeface="+mj-ea"/>
                <a:cs typeface="Helvetica"/>
              </a:defRPr>
            </a:lvl1pPr>
          </a:lstStyle>
          <a:p>
            <a:pPr>
              <a:defRPr/>
            </a:pPr>
            <a:r>
              <a:rPr lang="en-US" sz="2800" dirty="0" smtClean="0">
                <a:cs typeface="ＭＳ Ｐゴシック" pitchFamily="-105" charset="-128"/>
              </a:rPr>
              <a:t>In the late 90s a number of groups showed that </a:t>
            </a:r>
            <a:r>
              <a:rPr lang="en-US" sz="2800" dirty="0" err="1" smtClean="0">
                <a:cs typeface="ＭＳ Ｐゴシック" pitchFamily="-105" charset="-128"/>
              </a:rPr>
              <a:t>multilocus</a:t>
            </a:r>
            <a:r>
              <a:rPr lang="en-US" sz="2800" dirty="0" smtClean="0">
                <a:cs typeface="ＭＳ Ｐゴシック" pitchFamily="-105" charset="-128"/>
              </a:rPr>
              <a:t> genetic data provides powerful information about population relationships and history</a:t>
            </a:r>
            <a:endParaRPr lang="en-US" sz="2800" b="1" dirty="0" smtClean="0">
              <a:solidFill>
                <a:srgbClr val="4A4A4A"/>
              </a:solidFill>
              <a:cs typeface="+mj-cs"/>
            </a:endParaRPr>
          </a:p>
        </p:txBody>
      </p:sp>
    </p:spTree>
    <p:extLst>
      <p:ext uri="{BB962C8B-B14F-4D97-AF65-F5344CB8AC3E}">
        <p14:creationId xmlns:p14="http://schemas.microsoft.com/office/powerpoint/2010/main" val="176854979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400" y="0"/>
            <a:ext cx="6736038" cy="6858000"/>
          </a:xfrm>
          <a:prstGeom prst="rect">
            <a:avLst/>
          </a:prstGeom>
        </p:spPr>
      </p:pic>
      <p:sp>
        <p:nvSpPr>
          <p:cNvPr id="6" name="Title 1"/>
          <p:cNvSpPr>
            <a:spLocks noGrp="1"/>
          </p:cNvSpPr>
          <p:nvPr>
            <p:ph type="title"/>
          </p:nvPr>
        </p:nvSpPr>
        <p:spPr>
          <a:xfrm>
            <a:off x="6553200" y="609600"/>
            <a:ext cx="2438400" cy="533400"/>
          </a:xfrm>
        </p:spPr>
        <p:txBody>
          <a:bodyPr/>
          <a:lstStyle/>
          <a:p>
            <a:r>
              <a:rPr lang="en-US" sz="2000" dirty="0" smtClean="0">
                <a:solidFill>
                  <a:srgbClr val="00CC00"/>
                </a:solidFill>
              </a:rPr>
              <a:t>Borzoi</a:t>
            </a:r>
            <a:endParaRPr lang="en-US" sz="1200" dirty="0">
              <a:solidFill>
                <a:srgbClr val="00CC00"/>
              </a:solidFill>
            </a:endParaRPr>
          </a:p>
        </p:txBody>
      </p:sp>
      <p:sp>
        <p:nvSpPr>
          <p:cNvPr id="4" name="Title 1"/>
          <p:cNvSpPr txBox="1">
            <a:spLocks/>
          </p:cNvSpPr>
          <p:nvPr/>
        </p:nvSpPr>
        <p:spPr bwMode="auto">
          <a:xfrm>
            <a:off x="6324600" y="1143000"/>
            <a:ext cx="2667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2000" b="0" dirty="0" smtClean="0">
                <a:solidFill>
                  <a:srgbClr val="00CC00"/>
                </a:solidFill>
              </a:rPr>
              <a:t>Italian greyhound</a:t>
            </a:r>
            <a:endParaRPr lang="en-US" sz="1200" b="0" dirty="0">
              <a:solidFill>
                <a:srgbClr val="00CC00"/>
              </a:solidFill>
            </a:endParaRPr>
          </a:p>
        </p:txBody>
      </p:sp>
      <p:sp>
        <p:nvSpPr>
          <p:cNvPr id="7" name="Title 1"/>
          <p:cNvSpPr txBox="1">
            <a:spLocks/>
          </p:cNvSpPr>
          <p:nvPr/>
        </p:nvSpPr>
        <p:spPr bwMode="auto">
          <a:xfrm>
            <a:off x="6248400" y="3581400"/>
            <a:ext cx="2667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2000" b="0" dirty="0" smtClean="0">
                <a:solidFill>
                  <a:srgbClr val="00CC00"/>
                </a:solidFill>
              </a:rPr>
              <a:t>Wolfhound, greyhound, whippet</a:t>
            </a:r>
            <a:endParaRPr lang="en-US" sz="1200" b="0" dirty="0">
              <a:solidFill>
                <a:srgbClr val="00CC00"/>
              </a:solidFill>
            </a:endParaRPr>
          </a:p>
        </p:txBody>
      </p:sp>
      <p:cxnSp>
        <p:nvCxnSpPr>
          <p:cNvPr id="3" name="Straight Connector 2"/>
          <p:cNvCxnSpPr/>
          <p:nvPr/>
        </p:nvCxnSpPr>
        <p:spPr bwMode="auto">
          <a:xfrm>
            <a:off x="5257800" y="914400"/>
            <a:ext cx="2057400" cy="76200"/>
          </a:xfrm>
          <a:prstGeom prst="line">
            <a:avLst/>
          </a:prstGeom>
          <a:noFill/>
          <a:ln w="12700" cap="flat" cmpd="sng" algn="ctr">
            <a:solidFill>
              <a:srgbClr val="00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9" name="Straight Connector 8"/>
          <p:cNvCxnSpPr/>
          <p:nvPr/>
        </p:nvCxnSpPr>
        <p:spPr bwMode="auto">
          <a:xfrm>
            <a:off x="5791200" y="1524000"/>
            <a:ext cx="838200" cy="0"/>
          </a:xfrm>
          <a:prstGeom prst="line">
            <a:avLst/>
          </a:prstGeom>
          <a:noFill/>
          <a:ln w="12700" cap="flat" cmpd="sng" algn="ctr">
            <a:solidFill>
              <a:srgbClr val="00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 name="Straight Connector 10"/>
          <p:cNvCxnSpPr/>
          <p:nvPr/>
        </p:nvCxnSpPr>
        <p:spPr bwMode="auto">
          <a:xfrm flipV="1">
            <a:off x="5486400" y="3657600"/>
            <a:ext cx="1219200" cy="228600"/>
          </a:xfrm>
          <a:prstGeom prst="line">
            <a:avLst/>
          </a:prstGeom>
          <a:noFill/>
          <a:ln w="12700" cap="flat" cmpd="sng" algn="ctr">
            <a:solidFill>
              <a:srgbClr val="00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4" name="Title 1"/>
          <p:cNvSpPr txBox="1">
            <a:spLocks/>
          </p:cNvSpPr>
          <p:nvPr/>
        </p:nvSpPr>
        <p:spPr bwMode="auto">
          <a:xfrm>
            <a:off x="3810000" y="-152400"/>
            <a:ext cx="5410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2000" dirty="0" err="1" smtClean="0">
                <a:solidFill>
                  <a:srgbClr val="00CC00"/>
                </a:solidFill>
              </a:rPr>
              <a:t>Sighthounds</a:t>
            </a:r>
            <a:r>
              <a:rPr lang="en-US" sz="2000" dirty="0" smtClean="0">
                <a:solidFill>
                  <a:srgbClr val="00CC00"/>
                </a:solidFill>
              </a:rPr>
              <a:t> are scattered across the tree </a:t>
            </a:r>
            <a:endParaRPr lang="en-US" sz="1200" dirty="0">
              <a:solidFill>
                <a:srgbClr val="00CC00"/>
              </a:solidFill>
            </a:endParaRPr>
          </a:p>
        </p:txBody>
      </p:sp>
    </p:spTree>
    <p:extLst>
      <p:ext uri="{BB962C8B-B14F-4D97-AF65-F5344CB8AC3E}">
        <p14:creationId xmlns:p14="http://schemas.microsoft.com/office/powerpoint/2010/main" val="603428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bwMode="auto">
          <a:xfrm flipH="1" flipV="1">
            <a:off x="152400" y="3810000"/>
            <a:ext cx="2819400" cy="30480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24" name="Picture 23"/>
          <p:cNvPicPr>
            <a:picLocks noChangeAspect="1"/>
          </p:cNvPicPr>
          <p:nvPr/>
        </p:nvPicPr>
        <p:blipFill>
          <a:blip r:embed="rId2"/>
          <a:stretch>
            <a:fillRect/>
          </a:stretch>
        </p:blipFill>
        <p:spPr>
          <a:xfrm>
            <a:off x="1293982" y="4888895"/>
            <a:ext cx="2135018" cy="1664305"/>
          </a:xfrm>
          <a:prstGeom prst="rect">
            <a:avLst/>
          </a:prstGeom>
        </p:spPr>
      </p:pic>
      <p:pic>
        <p:nvPicPr>
          <p:cNvPr id="25" name="Picture 24"/>
          <p:cNvPicPr>
            <a:picLocks noChangeAspect="1"/>
          </p:cNvPicPr>
          <p:nvPr/>
        </p:nvPicPr>
        <p:blipFill>
          <a:blip r:embed="rId3"/>
          <a:stretch>
            <a:fillRect/>
          </a:stretch>
        </p:blipFill>
        <p:spPr>
          <a:xfrm>
            <a:off x="3493912" y="4823582"/>
            <a:ext cx="2297288" cy="1729618"/>
          </a:xfrm>
          <a:prstGeom prst="rect">
            <a:avLst/>
          </a:prstGeom>
        </p:spPr>
      </p:pic>
      <p:pic>
        <p:nvPicPr>
          <p:cNvPr id="26" name="Picture 25"/>
          <p:cNvPicPr>
            <a:picLocks noChangeAspect="1"/>
          </p:cNvPicPr>
          <p:nvPr/>
        </p:nvPicPr>
        <p:blipFill>
          <a:blip r:embed="rId4"/>
          <a:stretch>
            <a:fillRect/>
          </a:stretch>
        </p:blipFill>
        <p:spPr>
          <a:xfrm>
            <a:off x="5867400" y="4876800"/>
            <a:ext cx="2103120" cy="1752600"/>
          </a:xfrm>
          <a:prstGeom prst="rect">
            <a:avLst/>
          </a:prstGeom>
        </p:spPr>
      </p:pic>
      <p:sp>
        <p:nvSpPr>
          <p:cNvPr id="30" name="TextBox 29"/>
          <p:cNvSpPr txBox="1"/>
          <p:nvPr/>
        </p:nvSpPr>
        <p:spPr>
          <a:xfrm>
            <a:off x="1676400" y="6457890"/>
            <a:ext cx="1752600" cy="400110"/>
          </a:xfrm>
          <a:prstGeom prst="rect">
            <a:avLst/>
          </a:prstGeom>
          <a:noFill/>
        </p:spPr>
        <p:txBody>
          <a:bodyPr wrap="square" rtlCol="0">
            <a:spAutoFit/>
          </a:bodyPr>
          <a:lstStyle/>
          <a:p>
            <a:pPr>
              <a:buNone/>
            </a:pPr>
            <a:r>
              <a:rPr lang="en-US" sz="2000" dirty="0" smtClean="0">
                <a:solidFill>
                  <a:srgbClr val="FF0000"/>
                </a:solidFill>
              </a:rPr>
              <a:t>wolfhound</a:t>
            </a:r>
            <a:endParaRPr lang="en-US" sz="2000" dirty="0">
              <a:solidFill>
                <a:srgbClr val="FF0000"/>
              </a:solidFill>
            </a:endParaRPr>
          </a:p>
        </p:txBody>
      </p:sp>
      <p:sp>
        <p:nvSpPr>
          <p:cNvPr id="31" name="TextBox 30"/>
          <p:cNvSpPr txBox="1"/>
          <p:nvPr/>
        </p:nvSpPr>
        <p:spPr>
          <a:xfrm>
            <a:off x="3962400" y="6477000"/>
            <a:ext cx="1524000" cy="400110"/>
          </a:xfrm>
          <a:prstGeom prst="rect">
            <a:avLst/>
          </a:prstGeom>
          <a:noFill/>
        </p:spPr>
        <p:txBody>
          <a:bodyPr wrap="square" rtlCol="0">
            <a:spAutoFit/>
          </a:bodyPr>
          <a:lstStyle/>
          <a:p>
            <a:pPr>
              <a:buNone/>
            </a:pPr>
            <a:r>
              <a:rPr lang="en-US" sz="2000" dirty="0" smtClean="0">
                <a:solidFill>
                  <a:srgbClr val="FF0000"/>
                </a:solidFill>
              </a:rPr>
              <a:t>greyhound</a:t>
            </a:r>
            <a:endParaRPr lang="en-US" sz="2000" dirty="0">
              <a:solidFill>
                <a:srgbClr val="FF0000"/>
              </a:solidFill>
            </a:endParaRPr>
          </a:p>
        </p:txBody>
      </p:sp>
      <p:sp>
        <p:nvSpPr>
          <p:cNvPr id="32" name="TextBox 31"/>
          <p:cNvSpPr txBox="1"/>
          <p:nvPr/>
        </p:nvSpPr>
        <p:spPr>
          <a:xfrm>
            <a:off x="6477000" y="6477000"/>
            <a:ext cx="1524000" cy="400110"/>
          </a:xfrm>
          <a:prstGeom prst="rect">
            <a:avLst/>
          </a:prstGeom>
          <a:noFill/>
        </p:spPr>
        <p:txBody>
          <a:bodyPr wrap="square" rtlCol="0">
            <a:spAutoFit/>
          </a:bodyPr>
          <a:lstStyle/>
          <a:p>
            <a:pPr>
              <a:buNone/>
            </a:pPr>
            <a:r>
              <a:rPr lang="en-US" sz="2000" dirty="0" smtClean="0">
                <a:solidFill>
                  <a:srgbClr val="FF0000"/>
                </a:solidFill>
              </a:rPr>
              <a:t>whippet</a:t>
            </a:r>
            <a:endParaRPr lang="en-US" sz="2000" dirty="0">
              <a:solidFill>
                <a:srgbClr val="FF0000"/>
              </a:solidFill>
            </a:endParaRPr>
          </a:p>
        </p:txBody>
      </p:sp>
      <p:grpSp>
        <p:nvGrpSpPr>
          <p:cNvPr id="76" name="Group 75"/>
          <p:cNvGrpSpPr/>
          <p:nvPr/>
        </p:nvGrpSpPr>
        <p:grpSpPr>
          <a:xfrm>
            <a:off x="5791200" y="1930401"/>
            <a:ext cx="1752600" cy="1639332"/>
            <a:chOff x="5791200" y="1930401"/>
            <a:chExt cx="1752600" cy="1639332"/>
          </a:xfrm>
        </p:grpSpPr>
        <p:pic>
          <p:nvPicPr>
            <p:cNvPr id="21" name="Picture 20"/>
            <p:cNvPicPr>
              <a:picLocks noChangeAspect="1"/>
            </p:cNvPicPr>
            <p:nvPr/>
          </p:nvPicPr>
          <p:blipFill>
            <a:blip r:embed="rId5"/>
            <a:stretch>
              <a:fillRect/>
            </a:stretch>
          </p:blipFill>
          <p:spPr>
            <a:xfrm>
              <a:off x="5943600" y="1930401"/>
              <a:ext cx="1346200" cy="1346200"/>
            </a:xfrm>
            <a:prstGeom prst="rect">
              <a:avLst/>
            </a:prstGeom>
          </p:spPr>
        </p:pic>
        <p:sp>
          <p:nvSpPr>
            <p:cNvPr id="33" name="TextBox 32"/>
            <p:cNvSpPr txBox="1"/>
            <p:nvPr/>
          </p:nvSpPr>
          <p:spPr>
            <a:xfrm>
              <a:off x="5791200" y="3200401"/>
              <a:ext cx="1752600" cy="369332"/>
            </a:xfrm>
            <a:prstGeom prst="rect">
              <a:avLst/>
            </a:prstGeom>
            <a:noFill/>
          </p:spPr>
          <p:txBody>
            <a:bodyPr wrap="square" rtlCol="0">
              <a:spAutoFit/>
            </a:bodyPr>
            <a:lstStyle/>
            <a:p>
              <a:pPr>
                <a:buNone/>
              </a:pPr>
              <a:r>
                <a:rPr lang="en-US" sz="1800" dirty="0" smtClean="0">
                  <a:solidFill>
                    <a:srgbClr val="FF0000"/>
                  </a:solidFill>
                </a:rPr>
                <a:t>Mini pinscher</a:t>
              </a:r>
              <a:endParaRPr lang="en-US" sz="1800" dirty="0">
                <a:solidFill>
                  <a:srgbClr val="FF0000"/>
                </a:solidFill>
              </a:endParaRPr>
            </a:p>
          </p:txBody>
        </p:sp>
      </p:grpSp>
      <p:grpSp>
        <p:nvGrpSpPr>
          <p:cNvPr id="75" name="Group 74"/>
          <p:cNvGrpSpPr/>
          <p:nvPr/>
        </p:nvGrpSpPr>
        <p:grpSpPr>
          <a:xfrm>
            <a:off x="7467600" y="1969899"/>
            <a:ext cx="1905000" cy="1876832"/>
            <a:chOff x="7467600" y="1969899"/>
            <a:chExt cx="1905000" cy="1876832"/>
          </a:xfrm>
        </p:grpSpPr>
        <p:pic>
          <p:nvPicPr>
            <p:cNvPr id="29" name="Picture 28"/>
            <p:cNvPicPr>
              <a:picLocks noChangeAspect="1"/>
            </p:cNvPicPr>
            <p:nvPr/>
          </p:nvPicPr>
          <p:blipFill>
            <a:blip r:embed="rId6"/>
            <a:stretch>
              <a:fillRect/>
            </a:stretch>
          </p:blipFill>
          <p:spPr>
            <a:xfrm>
              <a:off x="7467600" y="1969899"/>
              <a:ext cx="1447800" cy="1306701"/>
            </a:xfrm>
            <a:prstGeom prst="rect">
              <a:avLst/>
            </a:prstGeom>
          </p:spPr>
        </p:pic>
        <p:sp>
          <p:nvSpPr>
            <p:cNvPr id="34" name="TextBox 33"/>
            <p:cNvSpPr txBox="1"/>
            <p:nvPr/>
          </p:nvSpPr>
          <p:spPr>
            <a:xfrm>
              <a:off x="7620000" y="3200400"/>
              <a:ext cx="1752600" cy="646331"/>
            </a:xfrm>
            <a:prstGeom prst="rect">
              <a:avLst/>
            </a:prstGeom>
            <a:noFill/>
          </p:spPr>
          <p:txBody>
            <a:bodyPr wrap="square" rtlCol="0">
              <a:spAutoFit/>
            </a:bodyPr>
            <a:lstStyle/>
            <a:p>
              <a:pPr>
                <a:buNone/>
              </a:pPr>
              <a:r>
                <a:rPr lang="en-US" sz="1800" dirty="0" smtClean="0">
                  <a:solidFill>
                    <a:srgbClr val="FF0000"/>
                  </a:solidFill>
                </a:rPr>
                <a:t>Italian greyhound</a:t>
              </a:r>
              <a:endParaRPr lang="en-US" sz="1800" dirty="0">
                <a:solidFill>
                  <a:srgbClr val="FF0000"/>
                </a:solidFill>
              </a:endParaRPr>
            </a:p>
          </p:txBody>
        </p:sp>
      </p:grpSp>
      <p:grpSp>
        <p:nvGrpSpPr>
          <p:cNvPr id="73" name="Group 72"/>
          <p:cNvGrpSpPr/>
          <p:nvPr/>
        </p:nvGrpSpPr>
        <p:grpSpPr>
          <a:xfrm>
            <a:off x="4648200" y="0"/>
            <a:ext cx="2133600" cy="1981200"/>
            <a:chOff x="4648200" y="0"/>
            <a:chExt cx="2133600" cy="1981200"/>
          </a:xfrm>
        </p:grpSpPr>
        <p:pic>
          <p:nvPicPr>
            <p:cNvPr id="27" name="Picture 26"/>
            <p:cNvPicPr>
              <a:picLocks noChangeAspect="1"/>
            </p:cNvPicPr>
            <p:nvPr/>
          </p:nvPicPr>
          <p:blipFill>
            <a:blip r:embed="rId7"/>
            <a:stretch>
              <a:fillRect/>
            </a:stretch>
          </p:blipFill>
          <p:spPr>
            <a:xfrm>
              <a:off x="4648200" y="0"/>
              <a:ext cx="2057400" cy="1714500"/>
            </a:xfrm>
            <a:prstGeom prst="rect">
              <a:avLst/>
            </a:prstGeom>
          </p:spPr>
        </p:pic>
        <p:sp>
          <p:nvSpPr>
            <p:cNvPr id="35" name="TextBox 34"/>
            <p:cNvSpPr txBox="1"/>
            <p:nvPr/>
          </p:nvSpPr>
          <p:spPr>
            <a:xfrm>
              <a:off x="5029200" y="1611868"/>
              <a:ext cx="1752600" cy="369332"/>
            </a:xfrm>
            <a:prstGeom prst="rect">
              <a:avLst/>
            </a:prstGeom>
            <a:noFill/>
          </p:spPr>
          <p:txBody>
            <a:bodyPr wrap="square" rtlCol="0">
              <a:spAutoFit/>
            </a:bodyPr>
            <a:lstStyle/>
            <a:p>
              <a:pPr>
                <a:buNone/>
              </a:pPr>
              <a:r>
                <a:rPr lang="en-US" sz="1800" dirty="0" smtClean="0">
                  <a:solidFill>
                    <a:srgbClr val="FF0000"/>
                  </a:solidFill>
                </a:rPr>
                <a:t>Eskimo dog</a:t>
              </a:r>
              <a:endParaRPr lang="en-US" sz="1800" dirty="0">
                <a:solidFill>
                  <a:srgbClr val="FF0000"/>
                </a:solidFill>
              </a:endParaRPr>
            </a:p>
          </p:txBody>
        </p:sp>
      </p:grpSp>
      <p:grpSp>
        <p:nvGrpSpPr>
          <p:cNvPr id="72" name="Group 71"/>
          <p:cNvGrpSpPr/>
          <p:nvPr/>
        </p:nvGrpSpPr>
        <p:grpSpPr>
          <a:xfrm>
            <a:off x="6705600" y="0"/>
            <a:ext cx="2514600" cy="1969532"/>
            <a:chOff x="6705600" y="0"/>
            <a:chExt cx="2514600" cy="1969532"/>
          </a:xfrm>
        </p:grpSpPr>
        <p:pic>
          <p:nvPicPr>
            <p:cNvPr id="28" name="Picture 27"/>
            <p:cNvPicPr>
              <a:picLocks noChangeAspect="1"/>
            </p:cNvPicPr>
            <p:nvPr/>
          </p:nvPicPr>
          <p:blipFill>
            <a:blip r:embed="rId8"/>
            <a:stretch>
              <a:fillRect/>
            </a:stretch>
          </p:blipFill>
          <p:spPr>
            <a:xfrm>
              <a:off x="6705600" y="0"/>
              <a:ext cx="2286000" cy="1683962"/>
            </a:xfrm>
            <a:prstGeom prst="rect">
              <a:avLst/>
            </a:prstGeom>
          </p:spPr>
        </p:pic>
        <p:sp>
          <p:nvSpPr>
            <p:cNvPr id="36" name="TextBox 35"/>
            <p:cNvSpPr txBox="1"/>
            <p:nvPr/>
          </p:nvSpPr>
          <p:spPr>
            <a:xfrm>
              <a:off x="7467600" y="1600200"/>
              <a:ext cx="1752600" cy="369332"/>
            </a:xfrm>
            <a:prstGeom prst="rect">
              <a:avLst/>
            </a:prstGeom>
            <a:noFill/>
          </p:spPr>
          <p:txBody>
            <a:bodyPr wrap="square" rtlCol="0">
              <a:spAutoFit/>
            </a:bodyPr>
            <a:lstStyle/>
            <a:p>
              <a:pPr>
                <a:buNone/>
              </a:pPr>
              <a:r>
                <a:rPr lang="en-US" sz="1800" dirty="0" smtClean="0">
                  <a:solidFill>
                    <a:srgbClr val="FF0000"/>
                  </a:solidFill>
                </a:rPr>
                <a:t>Borzoi</a:t>
              </a:r>
              <a:endParaRPr lang="en-US" sz="1800" dirty="0">
                <a:solidFill>
                  <a:srgbClr val="FF0000"/>
                </a:solidFill>
              </a:endParaRPr>
            </a:p>
          </p:txBody>
        </p:sp>
      </p:grpSp>
      <p:cxnSp>
        <p:nvCxnSpPr>
          <p:cNvPr id="38" name="Straight Connector 37"/>
          <p:cNvCxnSpPr/>
          <p:nvPr/>
        </p:nvCxnSpPr>
        <p:spPr bwMode="auto">
          <a:xfrm flipH="1">
            <a:off x="762000" y="3810000"/>
            <a:ext cx="2209800" cy="7620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Straight Connector 41"/>
          <p:cNvCxnSpPr/>
          <p:nvPr/>
        </p:nvCxnSpPr>
        <p:spPr bwMode="auto">
          <a:xfrm flipH="1">
            <a:off x="152400" y="3505200"/>
            <a:ext cx="2819400" cy="30480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5" name="Straight Connector 44"/>
          <p:cNvCxnSpPr/>
          <p:nvPr/>
        </p:nvCxnSpPr>
        <p:spPr bwMode="auto">
          <a:xfrm flipH="1" flipV="1">
            <a:off x="152400" y="2362200"/>
            <a:ext cx="2819400" cy="30480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6" name="Straight Connector 45"/>
          <p:cNvCxnSpPr/>
          <p:nvPr/>
        </p:nvCxnSpPr>
        <p:spPr bwMode="auto">
          <a:xfrm flipH="1">
            <a:off x="762000" y="2362200"/>
            <a:ext cx="2209800" cy="7620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Straight Connector 46"/>
          <p:cNvCxnSpPr/>
          <p:nvPr/>
        </p:nvCxnSpPr>
        <p:spPr bwMode="auto">
          <a:xfrm flipH="1" flipV="1">
            <a:off x="152400" y="762000"/>
            <a:ext cx="2819400" cy="30480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8" name="Straight Connector 47"/>
          <p:cNvCxnSpPr/>
          <p:nvPr/>
        </p:nvCxnSpPr>
        <p:spPr bwMode="auto">
          <a:xfrm flipH="1">
            <a:off x="762000" y="772949"/>
            <a:ext cx="2209800" cy="7620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9" name="Straight Connector 48"/>
          <p:cNvCxnSpPr/>
          <p:nvPr/>
        </p:nvCxnSpPr>
        <p:spPr bwMode="auto">
          <a:xfrm flipH="1">
            <a:off x="152400" y="457200"/>
            <a:ext cx="2819400" cy="304800"/>
          </a:xfrm>
          <a:prstGeom prst="line">
            <a:avLst/>
          </a:pr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50" name="TextBox 49"/>
          <p:cNvSpPr txBox="1"/>
          <p:nvPr/>
        </p:nvSpPr>
        <p:spPr>
          <a:xfrm>
            <a:off x="2895600" y="621268"/>
            <a:ext cx="1752600" cy="369332"/>
          </a:xfrm>
          <a:prstGeom prst="rect">
            <a:avLst/>
          </a:prstGeom>
          <a:noFill/>
        </p:spPr>
        <p:txBody>
          <a:bodyPr wrap="square" rtlCol="0">
            <a:spAutoFit/>
          </a:bodyPr>
          <a:lstStyle/>
          <a:p>
            <a:pPr>
              <a:buNone/>
            </a:pPr>
            <a:r>
              <a:rPr lang="en-US" sz="1800" dirty="0" smtClean="0">
                <a:solidFill>
                  <a:srgbClr val="000000"/>
                </a:solidFill>
              </a:rPr>
              <a:t>Eskimo dog</a:t>
            </a:r>
            <a:endParaRPr lang="en-US" sz="1800" dirty="0">
              <a:solidFill>
                <a:srgbClr val="000000"/>
              </a:solidFill>
            </a:endParaRPr>
          </a:p>
        </p:txBody>
      </p:sp>
      <p:sp>
        <p:nvSpPr>
          <p:cNvPr id="51" name="TextBox 50"/>
          <p:cNvSpPr txBox="1"/>
          <p:nvPr/>
        </p:nvSpPr>
        <p:spPr>
          <a:xfrm>
            <a:off x="2895600" y="926068"/>
            <a:ext cx="1752600" cy="369332"/>
          </a:xfrm>
          <a:prstGeom prst="rect">
            <a:avLst/>
          </a:prstGeom>
          <a:noFill/>
        </p:spPr>
        <p:txBody>
          <a:bodyPr wrap="square" rtlCol="0">
            <a:spAutoFit/>
          </a:bodyPr>
          <a:lstStyle/>
          <a:p>
            <a:pPr>
              <a:buNone/>
            </a:pPr>
            <a:r>
              <a:rPr lang="en-US" sz="1800" dirty="0" smtClean="0">
                <a:solidFill>
                  <a:srgbClr val="000000"/>
                </a:solidFill>
              </a:rPr>
              <a:t>Samoyed</a:t>
            </a:r>
            <a:endParaRPr lang="en-US" sz="1800" dirty="0">
              <a:solidFill>
                <a:srgbClr val="000000"/>
              </a:solidFill>
            </a:endParaRPr>
          </a:p>
        </p:txBody>
      </p:sp>
      <p:sp>
        <p:nvSpPr>
          <p:cNvPr id="52" name="TextBox 51"/>
          <p:cNvSpPr txBox="1"/>
          <p:nvPr/>
        </p:nvSpPr>
        <p:spPr>
          <a:xfrm>
            <a:off x="2895600" y="316468"/>
            <a:ext cx="1752600" cy="369332"/>
          </a:xfrm>
          <a:prstGeom prst="rect">
            <a:avLst/>
          </a:prstGeom>
          <a:noFill/>
        </p:spPr>
        <p:txBody>
          <a:bodyPr wrap="square" rtlCol="0">
            <a:spAutoFit/>
          </a:bodyPr>
          <a:lstStyle/>
          <a:p>
            <a:pPr>
              <a:buNone/>
            </a:pPr>
            <a:r>
              <a:rPr lang="en-US" sz="1800" dirty="0" smtClean="0">
                <a:solidFill>
                  <a:srgbClr val="000000"/>
                </a:solidFill>
              </a:rPr>
              <a:t>Borzoi</a:t>
            </a:r>
            <a:endParaRPr lang="en-US" sz="1800" dirty="0">
              <a:solidFill>
                <a:srgbClr val="000000"/>
              </a:solidFill>
            </a:endParaRPr>
          </a:p>
        </p:txBody>
      </p:sp>
      <p:sp>
        <p:nvSpPr>
          <p:cNvPr id="53" name="TextBox 52"/>
          <p:cNvSpPr txBox="1"/>
          <p:nvPr/>
        </p:nvSpPr>
        <p:spPr>
          <a:xfrm>
            <a:off x="2895600" y="2145268"/>
            <a:ext cx="2895600" cy="369332"/>
          </a:xfrm>
          <a:prstGeom prst="rect">
            <a:avLst/>
          </a:prstGeom>
          <a:noFill/>
        </p:spPr>
        <p:txBody>
          <a:bodyPr wrap="square" rtlCol="0">
            <a:spAutoFit/>
          </a:bodyPr>
          <a:lstStyle/>
          <a:p>
            <a:pPr>
              <a:buNone/>
            </a:pPr>
            <a:r>
              <a:rPr lang="en-US" sz="1800" dirty="0" smtClean="0">
                <a:solidFill>
                  <a:srgbClr val="000000"/>
                </a:solidFill>
              </a:rPr>
              <a:t>Italian greyhound </a:t>
            </a:r>
            <a:r>
              <a:rPr lang="en-US" sz="1600" dirty="0" smtClean="0">
                <a:solidFill>
                  <a:srgbClr val="000000"/>
                </a:solidFill>
              </a:rPr>
              <a:t>(6kg)</a:t>
            </a:r>
            <a:endParaRPr lang="en-US" sz="1600" dirty="0">
              <a:solidFill>
                <a:srgbClr val="000000"/>
              </a:solidFill>
            </a:endParaRPr>
          </a:p>
        </p:txBody>
      </p:sp>
      <p:sp>
        <p:nvSpPr>
          <p:cNvPr id="54" name="TextBox 53"/>
          <p:cNvSpPr txBox="1"/>
          <p:nvPr/>
        </p:nvSpPr>
        <p:spPr>
          <a:xfrm>
            <a:off x="2895600" y="2450068"/>
            <a:ext cx="2819400" cy="369332"/>
          </a:xfrm>
          <a:prstGeom prst="rect">
            <a:avLst/>
          </a:prstGeom>
          <a:noFill/>
        </p:spPr>
        <p:txBody>
          <a:bodyPr wrap="square" rtlCol="0">
            <a:spAutoFit/>
          </a:bodyPr>
          <a:lstStyle/>
          <a:p>
            <a:pPr>
              <a:buNone/>
            </a:pPr>
            <a:r>
              <a:rPr lang="en-US" sz="1800" dirty="0" smtClean="0">
                <a:solidFill>
                  <a:srgbClr val="000000"/>
                </a:solidFill>
              </a:rPr>
              <a:t>Miniature pinscher </a:t>
            </a:r>
            <a:r>
              <a:rPr lang="en-US" sz="1600" dirty="0" smtClean="0">
                <a:solidFill>
                  <a:srgbClr val="000000"/>
                </a:solidFill>
              </a:rPr>
              <a:t>(4kg)</a:t>
            </a:r>
            <a:endParaRPr lang="en-US" sz="1600" dirty="0">
              <a:solidFill>
                <a:srgbClr val="000000"/>
              </a:solidFill>
            </a:endParaRPr>
          </a:p>
        </p:txBody>
      </p:sp>
      <p:sp>
        <p:nvSpPr>
          <p:cNvPr id="55" name="TextBox 54"/>
          <p:cNvSpPr txBox="1"/>
          <p:nvPr/>
        </p:nvSpPr>
        <p:spPr>
          <a:xfrm>
            <a:off x="2895600" y="3288268"/>
            <a:ext cx="2743200" cy="369332"/>
          </a:xfrm>
          <a:prstGeom prst="rect">
            <a:avLst/>
          </a:prstGeom>
          <a:noFill/>
        </p:spPr>
        <p:txBody>
          <a:bodyPr wrap="square" rtlCol="0">
            <a:spAutoFit/>
          </a:bodyPr>
          <a:lstStyle/>
          <a:p>
            <a:pPr>
              <a:buNone/>
            </a:pPr>
            <a:r>
              <a:rPr lang="en-US" sz="1800" dirty="0" smtClean="0">
                <a:solidFill>
                  <a:srgbClr val="000000"/>
                </a:solidFill>
              </a:rPr>
              <a:t>Irish wolfhound </a:t>
            </a:r>
            <a:r>
              <a:rPr lang="en-US" sz="1600" dirty="0" smtClean="0">
                <a:solidFill>
                  <a:srgbClr val="000000"/>
                </a:solidFill>
              </a:rPr>
              <a:t>(50kg)</a:t>
            </a:r>
            <a:endParaRPr lang="en-US" sz="1600" dirty="0">
              <a:solidFill>
                <a:srgbClr val="000000"/>
              </a:solidFill>
            </a:endParaRPr>
          </a:p>
        </p:txBody>
      </p:sp>
      <p:sp>
        <p:nvSpPr>
          <p:cNvPr id="56" name="TextBox 55"/>
          <p:cNvSpPr txBox="1"/>
          <p:nvPr/>
        </p:nvSpPr>
        <p:spPr>
          <a:xfrm>
            <a:off x="2895600" y="3593068"/>
            <a:ext cx="2743200" cy="646331"/>
          </a:xfrm>
          <a:prstGeom prst="rect">
            <a:avLst/>
          </a:prstGeom>
          <a:noFill/>
        </p:spPr>
        <p:txBody>
          <a:bodyPr wrap="square" rtlCol="0">
            <a:spAutoFit/>
          </a:bodyPr>
          <a:lstStyle/>
          <a:p>
            <a:pPr>
              <a:buNone/>
            </a:pPr>
            <a:r>
              <a:rPr lang="en-US" sz="1800" dirty="0" smtClean="0">
                <a:solidFill>
                  <a:srgbClr val="000000"/>
                </a:solidFill>
              </a:rPr>
              <a:t>Greyhound </a:t>
            </a:r>
            <a:r>
              <a:rPr lang="en-US" sz="1600" dirty="0" smtClean="0">
                <a:solidFill>
                  <a:srgbClr val="000000"/>
                </a:solidFill>
              </a:rPr>
              <a:t>(35kg</a:t>
            </a:r>
            <a:r>
              <a:rPr lang="en-US" sz="1600" dirty="0">
                <a:solidFill>
                  <a:srgbClr val="000000"/>
                </a:solidFill>
              </a:rPr>
              <a:t>)</a:t>
            </a:r>
          </a:p>
          <a:p>
            <a:pPr>
              <a:buNone/>
            </a:pPr>
            <a:endParaRPr lang="en-US" sz="1800" dirty="0">
              <a:solidFill>
                <a:srgbClr val="000000"/>
              </a:solidFill>
            </a:endParaRPr>
          </a:p>
        </p:txBody>
      </p:sp>
      <p:sp>
        <p:nvSpPr>
          <p:cNvPr id="57" name="TextBox 56"/>
          <p:cNvSpPr txBox="1"/>
          <p:nvPr/>
        </p:nvSpPr>
        <p:spPr>
          <a:xfrm>
            <a:off x="2895600" y="3897868"/>
            <a:ext cx="1752600" cy="369332"/>
          </a:xfrm>
          <a:prstGeom prst="rect">
            <a:avLst/>
          </a:prstGeom>
          <a:noFill/>
        </p:spPr>
        <p:txBody>
          <a:bodyPr wrap="square" rtlCol="0">
            <a:spAutoFit/>
          </a:bodyPr>
          <a:lstStyle/>
          <a:p>
            <a:pPr>
              <a:buNone/>
            </a:pPr>
            <a:r>
              <a:rPr lang="en-US" sz="1800" dirty="0" smtClean="0">
                <a:solidFill>
                  <a:srgbClr val="000000"/>
                </a:solidFill>
              </a:rPr>
              <a:t>Whippet</a:t>
            </a:r>
            <a:r>
              <a:rPr lang="en-US" sz="1600" dirty="0" smtClean="0">
                <a:solidFill>
                  <a:srgbClr val="000000"/>
                </a:solidFill>
              </a:rPr>
              <a:t> (10kg)</a:t>
            </a:r>
            <a:endParaRPr lang="en-US" sz="1800" dirty="0">
              <a:solidFill>
                <a:srgbClr val="000000"/>
              </a:solidFill>
            </a:endParaRPr>
          </a:p>
        </p:txBody>
      </p:sp>
      <p:sp>
        <p:nvSpPr>
          <p:cNvPr id="60" name="Right Arrow 59"/>
          <p:cNvSpPr/>
          <p:nvPr/>
        </p:nvSpPr>
        <p:spPr bwMode="auto">
          <a:xfrm rot="17700000" flipV="1">
            <a:off x="-440375" y="2138123"/>
            <a:ext cx="3623951" cy="159826"/>
          </a:xfrm>
          <a:prstGeom prst="rightArrow">
            <a:avLst/>
          </a:prstGeom>
          <a:solidFill>
            <a:srgbClr val="FF0000"/>
          </a:solidFill>
          <a:ln>
            <a:solidFill>
              <a:schemeClr val="tx1"/>
            </a:solid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
        <p:nvSpPr>
          <p:cNvPr id="69" name="Right Arrow 68"/>
          <p:cNvSpPr/>
          <p:nvPr/>
        </p:nvSpPr>
        <p:spPr bwMode="auto">
          <a:xfrm rot="18900000" flipV="1">
            <a:off x="580924" y="3059521"/>
            <a:ext cx="2190953" cy="179834"/>
          </a:xfrm>
          <a:prstGeom prst="rightArrow">
            <a:avLst/>
          </a:prstGeom>
          <a:solidFill>
            <a:srgbClr val="FF0000"/>
          </a:solidFill>
          <a:ln>
            <a:solidFill>
              <a:schemeClr val="tx1"/>
            </a:solidFill>
          </a:ln>
          <a:effectLst/>
          <a:extLst/>
        </p:spPr>
        <p:txBody>
          <a:bodyPr vert="horz" wrap="square" lIns="90488" tIns="44450" rIns="90488" bIns="4445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Pct val="75000"/>
              <a:buFont typeface="Monotype Sorts" charset="0"/>
              <a:buChar char=" "/>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1275929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738" y="1447800"/>
            <a:ext cx="6977062" cy="1143000"/>
          </a:xfrm>
        </p:spPr>
        <p:txBody>
          <a:bodyPr>
            <a:normAutofit fontScale="90000"/>
          </a:bodyPr>
          <a:lstStyle/>
          <a:p>
            <a:r>
              <a:rPr lang="en-US" dirty="0" smtClean="0"/>
              <a:t>What sort of signal would </a:t>
            </a:r>
            <a:r>
              <a:rPr lang="en-US" dirty="0" smtClean="0">
                <a:solidFill>
                  <a:srgbClr val="FF0000"/>
                </a:solidFill>
              </a:rPr>
              <a:t>selection</a:t>
            </a:r>
            <a:r>
              <a:rPr lang="en-US" dirty="0" smtClean="0"/>
              <a:t> produce in this model?</a:t>
            </a:r>
            <a:endParaRPr lang="en-US" dirty="0"/>
          </a:p>
        </p:txBody>
      </p:sp>
    </p:spTree>
    <p:extLst>
      <p:ext uri="{BB962C8B-B14F-4D97-AF65-F5344CB8AC3E}">
        <p14:creationId xmlns:p14="http://schemas.microsoft.com/office/powerpoint/2010/main" val="3584653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0" y="1066800"/>
            <a:ext cx="7542213" cy="4953000"/>
          </a:xfrm>
        </p:spPr>
        <p:txBody>
          <a:bodyPr/>
          <a:lstStyle/>
          <a:p>
            <a:pPr marL="0" indent="0" algn="ctr">
              <a:buNone/>
            </a:pPr>
            <a:r>
              <a:rPr lang="en-US" dirty="0" smtClean="0"/>
              <a:t>Selection might cause unusual allele frequency distributions at particular SNPs: e.g., sharing of alleles between distantly related populations that share a selection pressure</a:t>
            </a:r>
          </a:p>
          <a:p>
            <a:pPr marL="0" indent="0" algn="ctr">
              <a:buNone/>
            </a:pPr>
            <a:endParaRPr lang="en-US" dirty="0" smtClean="0"/>
          </a:p>
          <a:p>
            <a:pPr marL="0" indent="0" algn="ctr">
              <a:buNone/>
            </a:pPr>
            <a:r>
              <a:rPr lang="en-US" dirty="0" smtClean="0"/>
              <a:t>So we can ask for each </a:t>
            </a:r>
            <a:r>
              <a:rPr lang="en-US" dirty="0"/>
              <a:t>SNP how well the allele </a:t>
            </a:r>
            <a:r>
              <a:rPr lang="en-US" dirty="0" smtClean="0"/>
              <a:t>frequencies fit the global covariance model.</a:t>
            </a:r>
            <a:endParaRPr lang="en-US" dirty="0"/>
          </a:p>
        </p:txBody>
      </p:sp>
      <p:pic>
        <p:nvPicPr>
          <p:cNvPr id="5" name="Picture 4"/>
          <p:cNvPicPr>
            <a:picLocks noChangeAspect="1"/>
          </p:cNvPicPr>
          <p:nvPr/>
        </p:nvPicPr>
        <p:blipFill rotWithShape="1">
          <a:blip r:embed="rId2"/>
          <a:srcRect l="30083" t="20960" r="49475" b="36014"/>
          <a:stretch/>
        </p:blipFill>
        <p:spPr>
          <a:xfrm>
            <a:off x="6629400" y="5258875"/>
            <a:ext cx="925442" cy="1305063"/>
          </a:xfrm>
          <a:prstGeom prst="rect">
            <a:avLst/>
          </a:prstGeom>
        </p:spPr>
      </p:pic>
      <p:sp>
        <p:nvSpPr>
          <p:cNvPr id="6" name="Rectangle 3"/>
          <p:cNvSpPr txBox="1">
            <a:spLocks noChangeArrowheads="1"/>
          </p:cNvSpPr>
          <p:nvPr/>
        </p:nvSpPr>
        <p:spPr bwMode="auto">
          <a:xfrm>
            <a:off x="6248400" y="6571606"/>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bg1"/>
              </a:buClr>
              <a:buNone/>
              <a:defRPr sz="2800">
                <a:solidFill>
                  <a:schemeClr val="bg1"/>
                </a:solidFill>
                <a:latin typeface="+mn-lt"/>
                <a:ea typeface="+mn-ea"/>
                <a:cs typeface="ＭＳ Ｐゴシック" charset="0"/>
              </a:defRPr>
            </a:lvl1pPr>
            <a:lvl2pPr marL="457200" indent="0" algn="ctr" rtl="0" eaLnBrk="0" fontAlgn="base" hangingPunct="0">
              <a:spcBef>
                <a:spcPct val="20000"/>
              </a:spcBef>
              <a:spcAft>
                <a:spcPct val="0"/>
              </a:spcAft>
              <a:buClr>
                <a:schemeClr val="bg1"/>
              </a:buClr>
              <a:buNone/>
              <a:defRPr sz="2400">
                <a:solidFill>
                  <a:schemeClr val="bg1"/>
                </a:solidFill>
                <a:latin typeface="+mn-lt"/>
                <a:ea typeface="+mn-ea"/>
              </a:defRPr>
            </a:lvl2pPr>
            <a:lvl3pPr marL="914400" indent="0" algn="ctr" rtl="0" eaLnBrk="0" fontAlgn="base" hangingPunct="0">
              <a:spcBef>
                <a:spcPct val="20000"/>
              </a:spcBef>
              <a:spcAft>
                <a:spcPct val="0"/>
              </a:spcAft>
              <a:buClr>
                <a:schemeClr val="bg1"/>
              </a:buClr>
              <a:buNone/>
              <a:defRPr sz="2000">
                <a:solidFill>
                  <a:schemeClr val="bg1"/>
                </a:solidFill>
                <a:latin typeface="+mn-lt"/>
                <a:ea typeface="+mn-ea"/>
              </a:defRPr>
            </a:lvl3pPr>
            <a:lvl4pPr marL="1371600" indent="0" algn="ctr" rtl="0" eaLnBrk="0" fontAlgn="base" hangingPunct="0">
              <a:spcBef>
                <a:spcPct val="20000"/>
              </a:spcBef>
              <a:spcAft>
                <a:spcPct val="0"/>
              </a:spcAft>
              <a:buClr>
                <a:schemeClr val="bg1"/>
              </a:buClr>
              <a:buNone/>
              <a:defRPr sz="1600">
                <a:solidFill>
                  <a:schemeClr val="bg1"/>
                </a:solidFill>
                <a:latin typeface="+mn-lt"/>
                <a:ea typeface="+mn-ea"/>
              </a:defRPr>
            </a:lvl4pPr>
            <a:lvl5pPr marL="1828800" indent="0" algn="ctr" rtl="0" eaLnBrk="0" fontAlgn="base" hangingPunct="0">
              <a:spcBef>
                <a:spcPct val="20000"/>
              </a:spcBef>
              <a:spcAft>
                <a:spcPct val="0"/>
              </a:spcAft>
              <a:buClr>
                <a:schemeClr val="bg1"/>
              </a:buClr>
              <a:buNone/>
              <a:defRPr sz="1400">
                <a:solidFill>
                  <a:schemeClr val="bg1"/>
                </a:solidFill>
                <a:latin typeface="+mn-lt"/>
                <a:ea typeface="+mn-ea"/>
              </a:defRPr>
            </a:lvl5pPr>
            <a:lvl6pPr marL="2286000" indent="0" algn="ctr" rtl="0" eaLnBrk="0" fontAlgn="base" hangingPunct="0">
              <a:spcBef>
                <a:spcPct val="20000"/>
              </a:spcBef>
              <a:spcAft>
                <a:spcPct val="0"/>
              </a:spcAft>
              <a:buClr>
                <a:schemeClr val="bg1"/>
              </a:buClr>
              <a:buNone/>
              <a:defRPr sz="1400">
                <a:solidFill>
                  <a:schemeClr val="bg1"/>
                </a:solidFill>
                <a:latin typeface="+mn-lt"/>
                <a:ea typeface="+mn-ea"/>
              </a:defRPr>
            </a:lvl6pPr>
            <a:lvl7pPr marL="2743200" indent="0" algn="ctr" rtl="0" eaLnBrk="0" fontAlgn="base" hangingPunct="0">
              <a:spcBef>
                <a:spcPct val="20000"/>
              </a:spcBef>
              <a:spcAft>
                <a:spcPct val="0"/>
              </a:spcAft>
              <a:buClr>
                <a:schemeClr val="bg1"/>
              </a:buClr>
              <a:buNone/>
              <a:defRPr sz="1400">
                <a:solidFill>
                  <a:schemeClr val="bg1"/>
                </a:solidFill>
                <a:latin typeface="+mn-lt"/>
                <a:ea typeface="+mn-ea"/>
              </a:defRPr>
            </a:lvl7pPr>
            <a:lvl8pPr marL="3200400" indent="0" algn="ctr" rtl="0" eaLnBrk="0" fontAlgn="base" hangingPunct="0">
              <a:spcBef>
                <a:spcPct val="20000"/>
              </a:spcBef>
              <a:spcAft>
                <a:spcPct val="0"/>
              </a:spcAft>
              <a:buClr>
                <a:schemeClr val="bg1"/>
              </a:buClr>
              <a:buNone/>
              <a:defRPr sz="1400">
                <a:solidFill>
                  <a:schemeClr val="bg1"/>
                </a:solidFill>
                <a:latin typeface="+mn-lt"/>
                <a:ea typeface="+mn-ea"/>
              </a:defRPr>
            </a:lvl8pPr>
            <a:lvl9pPr marL="3657600" indent="0" algn="ctr" rtl="0" eaLnBrk="0" fontAlgn="base" hangingPunct="0">
              <a:spcBef>
                <a:spcPct val="20000"/>
              </a:spcBef>
              <a:spcAft>
                <a:spcPct val="0"/>
              </a:spcAft>
              <a:buClr>
                <a:schemeClr val="bg1"/>
              </a:buClr>
              <a:buNone/>
              <a:defRPr sz="1400">
                <a:solidFill>
                  <a:schemeClr val="bg1"/>
                </a:solidFill>
                <a:latin typeface="+mn-lt"/>
                <a:ea typeface="+mn-ea"/>
              </a:defRPr>
            </a:lvl9pPr>
          </a:lstStyle>
          <a:p>
            <a:pPr>
              <a:lnSpc>
                <a:spcPct val="90000"/>
              </a:lnSpc>
              <a:defRPr/>
            </a:pPr>
            <a:r>
              <a:rPr lang="en-US" sz="1400" b="0" dirty="0" smtClean="0">
                <a:solidFill>
                  <a:srgbClr val="000000"/>
                </a:solidFill>
                <a:cs typeface="+mn-cs"/>
              </a:rPr>
              <a:t>Joe </a:t>
            </a:r>
            <a:r>
              <a:rPr lang="en-US" sz="1400" b="0" dirty="0" err="1" smtClean="0">
                <a:solidFill>
                  <a:srgbClr val="000000"/>
                </a:solidFill>
                <a:cs typeface="+mn-cs"/>
              </a:rPr>
              <a:t>Pickrell</a:t>
            </a:r>
            <a:r>
              <a:rPr lang="en-US" sz="1400" b="0" dirty="0" smtClean="0">
                <a:solidFill>
                  <a:srgbClr val="000000"/>
                </a:solidFill>
                <a:cs typeface="+mn-cs"/>
              </a:rPr>
              <a:t> + Graham Coop</a:t>
            </a:r>
            <a:endParaRPr lang="en-US" sz="1400" b="0" dirty="0" smtClean="0">
              <a:solidFill>
                <a:srgbClr val="000000"/>
              </a:solidFill>
              <a:latin typeface="HelveticaNeue"/>
              <a:hlinkClick r:id="rId3"/>
            </a:endParaRPr>
          </a:p>
          <a:p>
            <a:pPr algn="r">
              <a:lnSpc>
                <a:spcPct val="90000"/>
              </a:lnSpc>
              <a:defRPr/>
            </a:pPr>
            <a:endParaRPr lang="en-US" sz="2200" dirty="0" smtClean="0">
              <a:solidFill>
                <a:srgbClr val="000000"/>
              </a:solidFill>
              <a:cs typeface="+mn-cs"/>
            </a:endParaRPr>
          </a:p>
        </p:txBody>
      </p:sp>
      <p:pic>
        <p:nvPicPr>
          <p:cNvPr id="7" name="Picture 9"/>
          <p:cNvPicPr>
            <a:picLocks noChangeAspect="1" noChangeArrowheads="1"/>
          </p:cNvPicPr>
          <p:nvPr/>
        </p:nvPicPr>
        <p:blipFill rotWithShape="1">
          <a:blip r:embed="rId4"/>
          <a:srcRect l="40958" t="36875" r="40758" b="26730"/>
          <a:stretch/>
        </p:blipFill>
        <p:spPr bwMode="auto">
          <a:xfrm>
            <a:off x="7707242" y="5236772"/>
            <a:ext cx="903357" cy="1323885"/>
          </a:xfrm>
          <a:prstGeom prst="rect">
            <a:avLst/>
          </a:prstGeom>
          <a:noFill/>
          <a:ln w="9525">
            <a:noFill/>
            <a:miter lim="800000"/>
            <a:headEnd/>
            <a:tailEnd/>
          </a:ln>
          <a:effectLst/>
        </p:spPr>
      </p:pic>
    </p:spTree>
    <p:extLst>
      <p:ext uri="{BB962C8B-B14F-4D97-AF65-F5344CB8AC3E}">
        <p14:creationId xmlns:p14="http://schemas.microsoft.com/office/powerpoint/2010/main" val="31642203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1143000"/>
          </a:xfrm>
        </p:spPr>
        <p:txBody>
          <a:bodyPr/>
          <a:lstStyle/>
          <a:p>
            <a:r>
              <a:rPr lang="en-US" sz="3200" dirty="0" smtClean="0"/>
              <a:t>Dog data: </a:t>
            </a:r>
            <a:r>
              <a:rPr lang="en-US" sz="3200" dirty="0" err="1" smtClean="0"/>
              <a:t>eg</a:t>
            </a:r>
            <a:r>
              <a:rPr lang="en-US" sz="3200" dirty="0" smtClean="0"/>
              <a:t> two SNPs on </a:t>
            </a:r>
            <a:r>
              <a:rPr lang="en-US" sz="3200" dirty="0" err="1" smtClean="0"/>
              <a:t>Chr</a:t>
            </a:r>
            <a:r>
              <a:rPr lang="en-US" sz="3200" dirty="0" smtClean="0"/>
              <a:t> 15 that diverge strongly from overall patterns</a:t>
            </a:r>
            <a:endParaRPr lang="en-US" sz="3200" dirty="0"/>
          </a:p>
        </p:txBody>
      </p:sp>
      <p:pic>
        <p:nvPicPr>
          <p:cNvPr id="4" name="Picture 3"/>
          <p:cNvPicPr>
            <a:picLocks noChangeAspect="1"/>
          </p:cNvPicPr>
          <p:nvPr/>
        </p:nvPicPr>
        <p:blipFill>
          <a:blip r:embed="rId2"/>
          <a:stretch>
            <a:fillRect/>
          </a:stretch>
        </p:blipFill>
        <p:spPr>
          <a:xfrm>
            <a:off x="152400" y="1295400"/>
            <a:ext cx="4532643" cy="4572000"/>
          </a:xfrm>
          <a:prstGeom prst="rect">
            <a:avLst/>
          </a:prstGeom>
        </p:spPr>
      </p:pic>
      <p:pic>
        <p:nvPicPr>
          <p:cNvPr id="5" name="Picture 4"/>
          <p:cNvPicPr>
            <a:picLocks noChangeAspect="1"/>
          </p:cNvPicPr>
          <p:nvPr/>
        </p:nvPicPr>
        <p:blipFill>
          <a:blip r:embed="rId3"/>
          <a:stretch>
            <a:fillRect/>
          </a:stretch>
        </p:blipFill>
        <p:spPr>
          <a:xfrm>
            <a:off x="3894667" y="1295400"/>
            <a:ext cx="5249333" cy="4724400"/>
          </a:xfrm>
          <a:prstGeom prst="rect">
            <a:avLst/>
          </a:prstGeom>
        </p:spPr>
      </p:pic>
      <p:sp>
        <p:nvSpPr>
          <p:cNvPr id="6" name="Rectangle 3"/>
          <p:cNvSpPr txBox="1">
            <a:spLocks noChangeArrowheads="1"/>
          </p:cNvSpPr>
          <p:nvPr/>
        </p:nvSpPr>
        <p:spPr bwMode="auto">
          <a:xfrm>
            <a:off x="7696200" y="6374524"/>
            <a:ext cx="1371600" cy="331076"/>
          </a:xfrm>
          <a:prstGeom prst="rect">
            <a:avLst/>
          </a:prstGeom>
          <a:noFill/>
          <a:ln>
            <a:solidFill>
              <a:schemeClr val="bg1"/>
            </a:solidFill>
          </a:ln>
          <a:effectLst/>
          <a:extLs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bg1"/>
              </a:buClr>
              <a:buNone/>
              <a:defRPr sz="2800">
                <a:solidFill>
                  <a:schemeClr val="bg1"/>
                </a:solidFill>
                <a:latin typeface="+mn-lt"/>
                <a:ea typeface="+mn-ea"/>
                <a:cs typeface="ＭＳ Ｐゴシック" charset="0"/>
              </a:defRPr>
            </a:lvl1pPr>
            <a:lvl2pPr marL="457200" indent="0" algn="ctr" rtl="0" eaLnBrk="0" fontAlgn="base" hangingPunct="0">
              <a:spcBef>
                <a:spcPct val="20000"/>
              </a:spcBef>
              <a:spcAft>
                <a:spcPct val="0"/>
              </a:spcAft>
              <a:buClr>
                <a:schemeClr val="bg1"/>
              </a:buClr>
              <a:buNone/>
              <a:defRPr sz="2400">
                <a:solidFill>
                  <a:schemeClr val="bg1"/>
                </a:solidFill>
                <a:latin typeface="+mn-lt"/>
                <a:ea typeface="+mn-ea"/>
              </a:defRPr>
            </a:lvl2pPr>
            <a:lvl3pPr marL="914400" indent="0" algn="ctr" rtl="0" eaLnBrk="0" fontAlgn="base" hangingPunct="0">
              <a:spcBef>
                <a:spcPct val="20000"/>
              </a:spcBef>
              <a:spcAft>
                <a:spcPct val="0"/>
              </a:spcAft>
              <a:buClr>
                <a:schemeClr val="bg1"/>
              </a:buClr>
              <a:buNone/>
              <a:defRPr sz="2000">
                <a:solidFill>
                  <a:schemeClr val="bg1"/>
                </a:solidFill>
                <a:latin typeface="+mn-lt"/>
                <a:ea typeface="+mn-ea"/>
              </a:defRPr>
            </a:lvl3pPr>
            <a:lvl4pPr marL="1371600" indent="0" algn="ctr" rtl="0" eaLnBrk="0" fontAlgn="base" hangingPunct="0">
              <a:spcBef>
                <a:spcPct val="20000"/>
              </a:spcBef>
              <a:spcAft>
                <a:spcPct val="0"/>
              </a:spcAft>
              <a:buClr>
                <a:schemeClr val="bg1"/>
              </a:buClr>
              <a:buNone/>
              <a:defRPr sz="1600">
                <a:solidFill>
                  <a:schemeClr val="bg1"/>
                </a:solidFill>
                <a:latin typeface="+mn-lt"/>
                <a:ea typeface="+mn-ea"/>
              </a:defRPr>
            </a:lvl4pPr>
            <a:lvl5pPr marL="1828800" indent="0" algn="ctr" rtl="0" eaLnBrk="0" fontAlgn="base" hangingPunct="0">
              <a:spcBef>
                <a:spcPct val="20000"/>
              </a:spcBef>
              <a:spcAft>
                <a:spcPct val="0"/>
              </a:spcAft>
              <a:buClr>
                <a:schemeClr val="bg1"/>
              </a:buClr>
              <a:buNone/>
              <a:defRPr sz="1400">
                <a:solidFill>
                  <a:schemeClr val="bg1"/>
                </a:solidFill>
                <a:latin typeface="+mn-lt"/>
                <a:ea typeface="+mn-ea"/>
              </a:defRPr>
            </a:lvl5pPr>
            <a:lvl6pPr marL="2286000" indent="0" algn="ctr" rtl="0" eaLnBrk="0" fontAlgn="base" hangingPunct="0">
              <a:spcBef>
                <a:spcPct val="20000"/>
              </a:spcBef>
              <a:spcAft>
                <a:spcPct val="0"/>
              </a:spcAft>
              <a:buClr>
                <a:schemeClr val="bg1"/>
              </a:buClr>
              <a:buNone/>
              <a:defRPr sz="1400">
                <a:solidFill>
                  <a:schemeClr val="bg1"/>
                </a:solidFill>
                <a:latin typeface="+mn-lt"/>
                <a:ea typeface="+mn-ea"/>
              </a:defRPr>
            </a:lvl6pPr>
            <a:lvl7pPr marL="2743200" indent="0" algn="ctr" rtl="0" eaLnBrk="0" fontAlgn="base" hangingPunct="0">
              <a:spcBef>
                <a:spcPct val="20000"/>
              </a:spcBef>
              <a:spcAft>
                <a:spcPct val="0"/>
              </a:spcAft>
              <a:buClr>
                <a:schemeClr val="bg1"/>
              </a:buClr>
              <a:buNone/>
              <a:defRPr sz="1400">
                <a:solidFill>
                  <a:schemeClr val="bg1"/>
                </a:solidFill>
                <a:latin typeface="+mn-lt"/>
                <a:ea typeface="+mn-ea"/>
              </a:defRPr>
            </a:lvl7pPr>
            <a:lvl8pPr marL="3200400" indent="0" algn="ctr" rtl="0" eaLnBrk="0" fontAlgn="base" hangingPunct="0">
              <a:spcBef>
                <a:spcPct val="20000"/>
              </a:spcBef>
              <a:spcAft>
                <a:spcPct val="0"/>
              </a:spcAft>
              <a:buClr>
                <a:schemeClr val="bg1"/>
              </a:buClr>
              <a:buNone/>
              <a:defRPr sz="1400">
                <a:solidFill>
                  <a:schemeClr val="bg1"/>
                </a:solidFill>
                <a:latin typeface="+mn-lt"/>
                <a:ea typeface="+mn-ea"/>
              </a:defRPr>
            </a:lvl8pPr>
            <a:lvl9pPr marL="3657600" indent="0" algn="ctr" rtl="0" eaLnBrk="0" fontAlgn="base" hangingPunct="0">
              <a:spcBef>
                <a:spcPct val="20000"/>
              </a:spcBef>
              <a:spcAft>
                <a:spcPct val="0"/>
              </a:spcAft>
              <a:buClr>
                <a:schemeClr val="bg1"/>
              </a:buClr>
              <a:buNone/>
              <a:defRPr sz="1400">
                <a:solidFill>
                  <a:schemeClr val="bg1"/>
                </a:solidFill>
                <a:latin typeface="+mn-lt"/>
                <a:ea typeface="+mn-ea"/>
              </a:defRPr>
            </a:lvl9pPr>
          </a:lstStyle>
          <a:p>
            <a:pPr>
              <a:lnSpc>
                <a:spcPct val="90000"/>
              </a:lnSpc>
              <a:defRPr/>
            </a:pPr>
            <a:r>
              <a:rPr lang="en-US" sz="1400" b="0" dirty="0" smtClean="0">
                <a:solidFill>
                  <a:srgbClr val="000000"/>
                </a:solidFill>
                <a:cs typeface="+mn-cs"/>
              </a:rPr>
              <a:t>Joe </a:t>
            </a:r>
            <a:r>
              <a:rPr lang="en-US" sz="1400" b="0" dirty="0" err="1" smtClean="0">
                <a:solidFill>
                  <a:srgbClr val="000000"/>
                </a:solidFill>
                <a:cs typeface="+mn-cs"/>
              </a:rPr>
              <a:t>Pickrell</a:t>
            </a:r>
            <a:r>
              <a:rPr lang="en-US" sz="1400" b="0" dirty="0" smtClean="0">
                <a:solidFill>
                  <a:srgbClr val="000000"/>
                </a:solidFill>
                <a:cs typeface="+mn-cs"/>
              </a:rPr>
              <a:t> </a:t>
            </a:r>
            <a:endParaRPr lang="en-US" sz="2200" dirty="0" smtClean="0">
              <a:solidFill>
                <a:srgbClr val="000000"/>
              </a:solidFill>
              <a:cs typeface="+mn-cs"/>
            </a:endParaRPr>
          </a:p>
        </p:txBody>
      </p:sp>
    </p:spTree>
    <p:extLst>
      <p:ext uri="{BB962C8B-B14F-4D97-AF65-F5344CB8AC3E}">
        <p14:creationId xmlns:p14="http://schemas.microsoft.com/office/powerpoint/2010/main" val="2652383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outlier SNPs on Chr15 are adjacent to IGF1</a:t>
            </a:r>
            <a:endParaRPr lang="en-US" dirty="0"/>
          </a:p>
        </p:txBody>
      </p:sp>
      <p:pic>
        <p:nvPicPr>
          <p:cNvPr id="4" name="Picture 3"/>
          <p:cNvPicPr>
            <a:picLocks noChangeAspect="1"/>
          </p:cNvPicPr>
          <p:nvPr/>
        </p:nvPicPr>
        <p:blipFill>
          <a:blip r:embed="rId2"/>
          <a:stretch>
            <a:fillRect/>
          </a:stretch>
        </p:blipFill>
        <p:spPr>
          <a:xfrm>
            <a:off x="76200" y="1219200"/>
            <a:ext cx="9144000" cy="5237103"/>
          </a:xfrm>
          <a:prstGeom prst="rect">
            <a:avLst/>
          </a:prstGeom>
        </p:spPr>
      </p:pic>
      <p:sp>
        <p:nvSpPr>
          <p:cNvPr id="5" name="Rectangle 3"/>
          <p:cNvSpPr txBox="1">
            <a:spLocks noChangeArrowheads="1"/>
          </p:cNvSpPr>
          <p:nvPr/>
        </p:nvSpPr>
        <p:spPr bwMode="auto">
          <a:xfrm>
            <a:off x="7696200" y="6374524"/>
            <a:ext cx="1371600" cy="331076"/>
          </a:xfrm>
          <a:prstGeom prst="rect">
            <a:avLst/>
          </a:prstGeom>
          <a:noFill/>
          <a:ln>
            <a:solidFill>
              <a:schemeClr val="bg1"/>
            </a:solidFill>
          </a:ln>
          <a:effectLst/>
          <a:extLs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bg1"/>
              </a:buClr>
              <a:buNone/>
              <a:defRPr sz="2800">
                <a:solidFill>
                  <a:schemeClr val="bg1"/>
                </a:solidFill>
                <a:latin typeface="+mn-lt"/>
                <a:ea typeface="+mn-ea"/>
                <a:cs typeface="ＭＳ Ｐゴシック" charset="0"/>
              </a:defRPr>
            </a:lvl1pPr>
            <a:lvl2pPr marL="457200" indent="0" algn="ctr" rtl="0" eaLnBrk="0" fontAlgn="base" hangingPunct="0">
              <a:spcBef>
                <a:spcPct val="20000"/>
              </a:spcBef>
              <a:spcAft>
                <a:spcPct val="0"/>
              </a:spcAft>
              <a:buClr>
                <a:schemeClr val="bg1"/>
              </a:buClr>
              <a:buNone/>
              <a:defRPr sz="2400">
                <a:solidFill>
                  <a:schemeClr val="bg1"/>
                </a:solidFill>
                <a:latin typeface="+mn-lt"/>
                <a:ea typeface="+mn-ea"/>
              </a:defRPr>
            </a:lvl2pPr>
            <a:lvl3pPr marL="914400" indent="0" algn="ctr" rtl="0" eaLnBrk="0" fontAlgn="base" hangingPunct="0">
              <a:spcBef>
                <a:spcPct val="20000"/>
              </a:spcBef>
              <a:spcAft>
                <a:spcPct val="0"/>
              </a:spcAft>
              <a:buClr>
                <a:schemeClr val="bg1"/>
              </a:buClr>
              <a:buNone/>
              <a:defRPr sz="2000">
                <a:solidFill>
                  <a:schemeClr val="bg1"/>
                </a:solidFill>
                <a:latin typeface="+mn-lt"/>
                <a:ea typeface="+mn-ea"/>
              </a:defRPr>
            </a:lvl3pPr>
            <a:lvl4pPr marL="1371600" indent="0" algn="ctr" rtl="0" eaLnBrk="0" fontAlgn="base" hangingPunct="0">
              <a:spcBef>
                <a:spcPct val="20000"/>
              </a:spcBef>
              <a:spcAft>
                <a:spcPct val="0"/>
              </a:spcAft>
              <a:buClr>
                <a:schemeClr val="bg1"/>
              </a:buClr>
              <a:buNone/>
              <a:defRPr sz="1600">
                <a:solidFill>
                  <a:schemeClr val="bg1"/>
                </a:solidFill>
                <a:latin typeface="+mn-lt"/>
                <a:ea typeface="+mn-ea"/>
              </a:defRPr>
            </a:lvl4pPr>
            <a:lvl5pPr marL="1828800" indent="0" algn="ctr" rtl="0" eaLnBrk="0" fontAlgn="base" hangingPunct="0">
              <a:spcBef>
                <a:spcPct val="20000"/>
              </a:spcBef>
              <a:spcAft>
                <a:spcPct val="0"/>
              </a:spcAft>
              <a:buClr>
                <a:schemeClr val="bg1"/>
              </a:buClr>
              <a:buNone/>
              <a:defRPr sz="1400">
                <a:solidFill>
                  <a:schemeClr val="bg1"/>
                </a:solidFill>
                <a:latin typeface="+mn-lt"/>
                <a:ea typeface="+mn-ea"/>
              </a:defRPr>
            </a:lvl5pPr>
            <a:lvl6pPr marL="2286000" indent="0" algn="ctr" rtl="0" eaLnBrk="0" fontAlgn="base" hangingPunct="0">
              <a:spcBef>
                <a:spcPct val="20000"/>
              </a:spcBef>
              <a:spcAft>
                <a:spcPct val="0"/>
              </a:spcAft>
              <a:buClr>
                <a:schemeClr val="bg1"/>
              </a:buClr>
              <a:buNone/>
              <a:defRPr sz="1400">
                <a:solidFill>
                  <a:schemeClr val="bg1"/>
                </a:solidFill>
                <a:latin typeface="+mn-lt"/>
                <a:ea typeface="+mn-ea"/>
              </a:defRPr>
            </a:lvl6pPr>
            <a:lvl7pPr marL="2743200" indent="0" algn="ctr" rtl="0" eaLnBrk="0" fontAlgn="base" hangingPunct="0">
              <a:spcBef>
                <a:spcPct val="20000"/>
              </a:spcBef>
              <a:spcAft>
                <a:spcPct val="0"/>
              </a:spcAft>
              <a:buClr>
                <a:schemeClr val="bg1"/>
              </a:buClr>
              <a:buNone/>
              <a:defRPr sz="1400">
                <a:solidFill>
                  <a:schemeClr val="bg1"/>
                </a:solidFill>
                <a:latin typeface="+mn-lt"/>
                <a:ea typeface="+mn-ea"/>
              </a:defRPr>
            </a:lvl7pPr>
            <a:lvl8pPr marL="3200400" indent="0" algn="ctr" rtl="0" eaLnBrk="0" fontAlgn="base" hangingPunct="0">
              <a:spcBef>
                <a:spcPct val="20000"/>
              </a:spcBef>
              <a:spcAft>
                <a:spcPct val="0"/>
              </a:spcAft>
              <a:buClr>
                <a:schemeClr val="bg1"/>
              </a:buClr>
              <a:buNone/>
              <a:defRPr sz="1400">
                <a:solidFill>
                  <a:schemeClr val="bg1"/>
                </a:solidFill>
                <a:latin typeface="+mn-lt"/>
                <a:ea typeface="+mn-ea"/>
              </a:defRPr>
            </a:lvl8pPr>
            <a:lvl9pPr marL="3657600" indent="0" algn="ctr" rtl="0" eaLnBrk="0" fontAlgn="base" hangingPunct="0">
              <a:spcBef>
                <a:spcPct val="20000"/>
              </a:spcBef>
              <a:spcAft>
                <a:spcPct val="0"/>
              </a:spcAft>
              <a:buClr>
                <a:schemeClr val="bg1"/>
              </a:buClr>
              <a:buNone/>
              <a:defRPr sz="1400">
                <a:solidFill>
                  <a:schemeClr val="bg1"/>
                </a:solidFill>
                <a:latin typeface="+mn-lt"/>
                <a:ea typeface="+mn-ea"/>
              </a:defRPr>
            </a:lvl9pPr>
          </a:lstStyle>
          <a:p>
            <a:pPr>
              <a:lnSpc>
                <a:spcPct val="90000"/>
              </a:lnSpc>
              <a:defRPr/>
            </a:pPr>
            <a:r>
              <a:rPr lang="en-US" sz="1400" b="0" dirty="0" smtClean="0">
                <a:solidFill>
                  <a:srgbClr val="000000"/>
                </a:solidFill>
                <a:cs typeface="+mn-cs"/>
              </a:rPr>
              <a:t>Joe </a:t>
            </a:r>
            <a:r>
              <a:rPr lang="en-US" sz="1400" b="0" dirty="0" err="1" smtClean="0">
                <a:solidFill>
                  <a:srgbClr val="000000"/>
                </a:solidFill>
                <a:cs typeface="+mn-cs"/>
              </a:rPr>
              <a:t>Pickrell</a:t>
            </a:r>
            <a:r>
              <a:rPr lang="en-US" sz="1400" b="0" dirty="0" smtClean="0">
                <a:solidFill>
                  <a:srgbClr val="000000"/>
                </a:solidFill>
                <a:cs typeface="+mn-cs"/>
              </a:rPr>
              <a:t> </a:t>
            </a:r>
            <a:endParaRPr lang="en-US" sz="2200" dirty="0" smtClean="0">
              <a:solidFill>
                <a:srgbClr val="000000"/>
              </a:solidFill>
              <a:cs typeface="+mn-cs"/>
            </a:endParaRPr>
          </a:p>
        </p:txBody>
      </p:sp>
    </p:spTree>
    <p:extLst>
      <p:ext uri="{BB962C8B-B14F-4D97-AF65-F5344CB8AC3E}">
        <p14:creationId xmlns:p14="http://schemas.microsoft.com/office/powerpoint/2010/main" val="3300485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6172200"/>
            <a:ext cx="4648200" cy="533400"/>
          </a:xfrm>
        </p:spPr>
        <p:txBody>
          <a:bodyPr>
            <a:normAutofit fontScale="90000"/>
          </a:bodyPr>
          <a:lstStyle/>
          <a:p>
            <a:r>
              <a:rPr lang="en-US" sz="2000" dirty="0" smtClean="0">
                <a:solidFill>
                  <a:srgbClr val="FF0000"/>
                </a:solidFill>
              </a:rPr>
              <a:t>*</a:t>
            </a:r>
            <a:r>
              <a:rPr lang="en-US" sz="1800" dirty="0" smtClean="0"/>
              <a:t>Association data from </a:t>
            </a:r>
            <a:r>
              <a:rPr lang="en-US" sz="1800" dirty="0" err="1" smtClean="0"/>
              <a:t>Boyko</a:t>
            </a:r>
            <a:r>
              <a:rPr lang="en-US" sz="1800" dirty="0" smtClean="0"/>
              <a:t> et al (2010); analysis by Joe </a:t>
            </a:r>
            <a:r>
              <a:rPr lang="en-US" sz="1800" dirty="0" err="1" smtClean="0"/>
              <a:t>Pickrell</a:t>
            </a:r>
            <a:r>
              <a:rPr lang="en-US" sz="1800" dirty="0" smtClean="0"/>
              <a:t> (2012)</a:t>
            </a:r>
            <a:endParaRPr lang="en-US" sz="1800" dirty="0"/>
          </a:p>
        </p:txBody>
      </p:sp>
      <p:sp>
        <p:nvSpPr>
          <p:cNvPr id="3" name="Content Placeholder 2"/>
          <p:cNvSpPr>
            <a:spLocks noGrp="1"/>
          </p:cNvSpPr>
          <p:nvPr>
            <p:ph idx="1"/>
          </p:nvPr>
        </p:nvSpPr>
        <p:spPr>
          <a:xfrm>
            <a:off x="457200" y="304800"/>
            <a:ext cx="7542213" cy="4953000"/>
          </a:xfrm>
        </p:spPr>
        <p:txBody>
          <a:bodyPr/>
          <a:lstStyle/>
          <a:p>
            <a:pPr marL="0" indent="0">
              <a:buNone/>
            </a:pPr>
            <a:r>
              <a:rPr lang="en-US" dirty="0" smtClean="0"/>
              <a:t>Indeed ALL of the top outlying regions in dogs are associated with morphological phenotypes that may have been targeted by breeders:</a:t>
            </a:r>
          </a:p>
          <a:p>
            <a:pPr marL="0" indent="0">
              <a:buNone/>
            </a:pPr>
            <a:endParaRPr lang="en-US" dirty="0"/>
          </a:p>
        </p:txBody>
      </p:sp>
      <p:sp>
        <p:nvSpPr>
          <p:cNvPr id="4" name="Rectangle 3"/>
          <p:cNvSpPr/>
          <p:nvPr/>
        </p:nvSpPr>
        <p:spPr>
          <a:xfrm>
            <a:off x="467276" y="2545995"/>
            <a:ext cx="6858000" cy="2431435"/>
          </a:xfrm>
          <a:prstGeom prst="rect">
            <a:avLst/>
          </a:prstGeom>
        </p:spPr>
        <p:txBody>
          <a:bodyPr wrap="square">
            <a:spAutoFit/>
          </a:bodyPr>
          <a:lstStyle/>
          <a:p>
            <a:r>
              <a:rPr lang="en-US" sz="1800" dirty="0" err="1" smtClean="0">
                <a:solidFill>
                  <a:srgbClr val="FF0000"/>
                </a:solidFill>
              </a:rPr>
              <a:t>Chrom</a:t>
            </a:r>
            <a:r>
              <a:rPr lang="en-US" sz="1800" b="0" dirty="0">
                <a:solidFill>
                  <a:srgbClr val="FF0000"/>
                </a:solidFill>
              </a:rPr>
              <a:t>	</a:t>
            </a:r>
            <a:r>
              <a:rPr lang="en-US" sz="1800" dirty="0" smtClean="0">
                <a:solidFill>
                  <a:srgbClr val="FF0000"/>
                </a:solidFill>
              </a:rPr>
              <a:t>Nearest </a:t>
            </a:r>
            <a:r>
              <a:rPr lang="en-US" sz="1800" dirty="0">
                <a:solidFill>
                  <a:srgbClr val="FF0000"/>
                </a:solidFill>
              </a:rPr>
              <a:t>gene</a:t>
            </a:r>
            <a:r>
              <a:rPr lang="en-US" sz="1800" b="0" dirty="0">
                <a:solidFill>
                  <a:srgbClr val="FF0000"/>
                </a:solidFill>
              </a:rPr>
              <a:t>	</a:t>
            </a:r>
            <a:r>
              <a:rPr lang="en-US" sz="1800" dirty="0" smtClean="0">
                <a:solidFill>
                  <a:srgbClr val="FF0000"/>
                </a:solidFill>
              </a:rPr>
              <a:t>Phenotype*</a:t>
            </a:r>
            <a:r>
              <a:rPr lang="en-US" sz="1800" b="0" dirty="0">
                <a:solidFill>
                  <a:srgbClr val="FF0000"/>
                </a:solidFill>
              </a:rPr>
              <a:t>	</a:t>
            </a:r>
            <a:endParaRPr lang="en-US" sz="1800" b="0" dirty="0" smtClean="0">
              <a:solidFill>
                <a:srgbClr val="FF0000"/>
              </a:solidFill>
            </a:endParaRPr>
          </a:p>
          <a:p>
            <a:endParaRPr lang="en-US" sz="800" b="0" dirty="0">
              <a:solidFill>
                <a:srgbClr val="FF0000"/>
              </a:solidFill>
            </a:endParaRPr>
          </a:p>
          <a:p>
            <a:r>
              <a:rPr lang="en-US" sz="1800" b="0" dirty="0">
                <a:solidFill>
                  <a:srgbClr val="FF0000"/>
                </a:solidFill>
              </a:rPr>
              <a:t>10	</a:t>
            </a:r>
            <a:r>
              <a:rPr lang="en-US" sz="1800" b="0" dirty="0" smtClean="0">
                <a:solidFill>
                  <a:srgbClr val="FF0000"/>
                </a:solidFill>
              </a:rPr>
              <a:t>	MSRB3</a:t>
            </a:r>
            <a:r>
              <a:rPr lang="en-US" sz="1800" b="0" dirty="0">
                <a:solidFill>
                  <a:srgbClr val="FF0000"/>
                </a:solidFill>
              </a:rPr>
              <a:t>	</a:t>
            </a:r>
            <a:r>
              <a:rPr lang="en-US" sz="1800" b="0" dirty="0" smtClean="0">
                <a:solidFill>
                  <a:srgbClr val="FF0000"/>
                </a:solidFill>
              </a:rPr>
              <a:t>	body </a:t>
            </a:r>
            <a:r>
              <a:rPr lang="en-US" sz="1800" b="0" dirty="0">
                <a:solidFill>
                  <a:srgbClr val="FF0000"/>
                </a:solidFill>
              </a:rPr>
              <a:t>size	</a:t>
            </a:r>
          </a:p>
          <a:p>
            <a:r>
              <a:rPr lang="en-US" sz="1800" b="0" dirty="0">
                <a:solidFill>
                  <a:srgbClr val="FF0000"/>
                </a:solidFill>
              </a:rPr>
              <a:t>15	</a:t>
            </a:r>
            <a:r>
              <a:rPr lang="en-US" sz="1800" b="0" dirty="0" smtClean="0">
                <a:solidFill>
                  <a:srgbClr val="FF0000"/>
                </a:solidFill>
              </a:rPr>
              <a:t>	IGF1</a:t>
            </a:r>
            <a:r>
              <a:rPr lang="en-US" sz="1800" b="0" dirty="0">
                <a:solidFill>
                  <a:srgbClr val="FF0000"/>
                </a:solidFill>
              </a:rPr>
              <a:t>	</a:t>
            </a:r>
            <a:r>
              <a:rPr lang="en-US" sz="1800" b="0" dirty="0" smtClean="0">
                <a:solidFill>
                  <a:srgbClr val="FF0000"/>
                </a:solidFill>
              </a:rPr>
              <a:t>	</a:t>
            </a:r>
            <a:r>
              <a:rPr lang="en-US" sz="1800" b="0" dirty="0" smtClean="0">
                <a:solidFill>
                  <a:srgbClr val="FF0000"/>
                </a:solidFill>
              </a:rPr>
              <a:t>	body </a:t>
            </a:r>
            <a:r>
              <a:rPr lang="en-US" sz="1800" b="0" dirty="0">
                <a:solidFill>
                  <a:srgbClr val="FF0000"/>
                </a:solidFill>
              </a:rPr>
              <a:t>size	</a:t>
            </a:r>
          </a:p>
          <a:p>
            <a:r>
              <a:rPr lang="ro-RO" sz="1800" b="0" dirty="0" smtClean="0">
                <a:solidFill>
                  <a:srgbClr val="FF0000"/>
                </a:solidFill>
              </a:rPr>
              <a:t>24</a:t>
            </a:r>
            <a:r>
              <a:rPr lang="ro-RO" sz="1800" b="0" dirty="0">
                <a:solidFill>
                  <a:srgbClr val="FF0000"/>
                </a:solidFill>
              </a:rPr>
              <a:t>	</a:t>
            </a:r>
            <a:r>
              <a:rPr lang="ro-RO" sz="1800" b="0" dirty="0" smtClean="0">
                <a:solidFill>
                  <a:srgbClr val="FF0000"/>
                </a:solidFill>
              </a:rPr>
              <a:t>	ASIP</a:t>
            </a:r>
            <a:r>
              <a:rPr lang="ro-RO" sz="1800" b="0" dirty="0">
                <a:solidFill>
                  <a:srgbClr val="FF0000"/>
                </a:solidFill>
              </a:rPr>
              <a:t>	</a:t>
            </a:r>
            <a:r>
              <a:rPr lang="ro-RO" sz="1800" b="0" dirty="0" smtClean="0">
                <a:solidFill>
                  <a:srgbClr val="FF0000"/>
                </a:solidFill>
              </a:rPr>
              <a:t>	</a:t>
            </a:r>
            <a:r>
              <a:rPr lang="ro-RO" sz="1800" b="0" dirty="0" smtClean="0">
                <a:solidFill>
                  <a:srgbClr val="FF0000"/>
                </a:solidFill>
              </a:rPr>
              <a:t>	coat </a:t>
            </a:r>
            <a:r>
              <a:rPr lang="ro-RO" sz="1800" b="0" dirty="0">
                <a:solidFill>
                  <a:srgbClr val="FF0000"/>
                </a:solidFill>
              </a:rPr>
              <a:t>color	</a:t>
            </a:r>
          </a:p>
          <a:p>
            <a:r>
              <a:rPr lang="en-US" sz="1800" b="0" dirty="0">
                <a:solidFill>
                  <a:srgbClr val="FF0000"/>
                </a:solidFill>
              </a:rPr>
              <a:t>10	</a:t>
            </a:r>
            <a:r>
              <a:rPr lang="en-US" sz="1800" b="0" dirty="0" smtClean="0">
                <a:solidFill>
                  <a:srgbClr val="FF0000"/>
                </a:solidFill>
              </a:rPr>
              <a:t>	MSRB3</a:t>
            </a:r>
            <a:r>
              <a:rPr lang="en-US" sz="1800" b="0" dirty="0">
                <a:solidFill>
                  <a:srgbClr val="FF0000"/>
                </a:solidFill>
              </a:rPr>
              <a:t>	</a:t>
            </a:r>
            <a:r>
              <a:rPr lang="en-US" sz="1800" b="0" dirty="0" smtClean="0">
                <a:solidFill>
                  <a:srgbClr val="FF0000"/>
                </a:solidFill>
              </a:rPr>
              <a:t>	body </a:t>
            </a:r>
            <a:r>
              <a:rPr lang="en-US" sz="1800" b="0" dirty="0">
                <a:solidFill>
                  <a:srgbClr val="FF0000"/>
                </a:solidFill>
              </a:rPr>
              <a:t>size	</a:t>
            </a:r>
          </a:p>
          <a:p>
            <a:r>
              <a:rPr lang="ro-RO" sz="1800" b="0" dirty="0">
                <a:solidFill>
                  <a:srgbClr val="FF0000"/>
                </a:solidFill>
              </a:rPr>
              <a:t>20	</a:t>
            </a:r>
            <a:r>
              <a:rPr lang="ro-RO" sz="1800" b="0" dirty="0" smtClean="0">
                <a:solidFill>
                  <a:srgbClr val="FF0000"/>
                </a:solidFill>
              </a:rPr>
              <a:t>	MITF</a:t>
            </a:r>
            <a:r>
              <a:rPr lang="ro-RO" sz="1800" b="0" dirty="0">
                <a:solidFill>
                  <a:srgbClr val="FF0000"/>
                </a:solidFill>
              </a:rPr>
              <a:t>	</a:t>
            </a:r>
            <a:r>
              <a:rPr lang="ro-RO" sz="1800" b="0" dirty="0" smtClean="0">
                <a:solidFill>
                  <a:srgbClr val="FF0000"/>
                </a:solidFill>
              </a:rPr>
              <a:t>	coat </a:t>
            </a:r>
            <a:r>
              <a:rPr lang="ro-RO" sz="1800" b="0" dirty="0">
                <a:solidFill>
                  <a:srgbClr val="FF0000"/>
                </a:solidFill>
              </a:rPr>
              <a:t>color	</a:t>
            </a:r>
          </a:p>
          <a:p>
            <a:r>
              <a:rPr lang="ro-RO" sz="1800" b="0" dirty="0">
                <a:solidFill>
                  <a:srgbClr val="FF0000"/>
                </a:solidFill>
              </a:rPr>
              <a:t>13	</a:t>
            </a:r>
            <a:r>
              <a:rPr lang="ro-RO" sz="1800" b="0" dirty="0" smtClean="0">
                <a:solidFill>
                  <a:srgbClr val="FF0000"/>
                </a:solidFill>
              </a:rPr>
              <a:t>	RSPO2</a:t>
            </a:r>
            <a:r>
              <a:rPr lang="ro-RO" sz="1800" b="0" dirty="0">
                <a:solidFill>
                  <a:srgbClr val="FF0000"/>
                </a:solidFill>
              </a:rPr>
              <a:t>	</a:t>
            </a:r>
            <a:r>
              <a:rPr lang="ro-RO" sz="1800" b="0" dirty="0" smtClean="0">
                <a:solidFill>
                  <a:srgbClr val="FF0000"/>
                </a:solidFill>
              </a:rPr>
              <a:t>	coat </a:t>
            </a:r>
            <a:r>
              <a:rPr lang="ro-RO" sz="1800" b="0" dirty="0">
                <a:solidFill>
                  <a:srgbClr val="FF0000"/>
                </a:solidFill>
              </a:rPr>
              <a:t>length/</a:t>
            </a:r>
            <a:r>
              <a:rPr lang="ro-RO" sz="1800" b="0" dirty="0" smtClean="0">
                <a:solidFill>
                  <a:srgbClr val="FF0000"/>
                </a:solidFill>
              </a:rPr>
              <a:t>texture</a:t>
            </a:r>
          </a:p>
          <a:p>
            <a:r>
              <a:rPr lang="en-US" sz="1800" b="0" dirty="0" smtClean="0">
                <a:solidFill>
                  <a:srgbClr val="FF0000"/>
                </a:solidFill>
              </a:rPr>
              <a:t>1</a:t>
            </a:r>
            <a:r>
              <a:rPr lang="en-US" sz="1800" b="0" dirty="0">
                <a:solidFill>
                  <a:srgbClr val="FF0000"/>
                </a:solidFill>
              </a:rPr>
              <a:t>	</a:t>
            </a:r>
            <a:r>
              <a:rPr lang="en-US" sz="1800" b="0" dirty="0" smtClean="0">
                <a:solidFill>
                  <a:srgbClr val="FF0000"/>
                </a:solidFill>
              </a:rPr>
              <a:t>	CDC37L1</a:t>
            </a:r>
            <a:r>
              <a:rPr lang="en-US" sz="1800" b="0" dirty="0">
                <a:solidFill>
                  <a:srgbClr val="FF0000"/>
                </a:solidFill>
              </a:rPr>
              <a:t>/AK1	snout length</a:t>
            </a:r>
            <a:r>
              <a:rPr lang="en-US" sz="1400" b="0" dirty="0">
                <a:solidFill>
                  <a:srgbClr val="FF0000"/>
                </a:solidFill>
              </a:rPr>
              <a:t>	</a:t>
            </a:r>
          </a:p>
        </p:txBody>
      </p:sp>
    </p:spTree>
    <p:extLst>
      <p:ext uri="{BB962C8B-B14F-4D97-AF65-F5344CB8AC3E}">
        <p14:creationId xmlns:p14="http://schemas.microsoft.com/office/powerpoint/2010/main" val="5425699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6172200"/>
            <a:ext cx="2895600" cy="533400"/>
          </a:xfrm>
        </p:spPr>
        <p:txBody>
          <a:bodyPr>
            <a:normAutofit fontScale="90000"/>
          </a:bodyPr>
          <a:lstStyle/>
          <a:p>
            <a:r>
              <a:rPr lang="en-US" sz="1800" dirty="0" smtClean="0">
                <a:solidFill>
                  <a:srgbClr val="FF0000"/>
                </a:solidFill>
              </a:rPr>
              <a:t>*</a:t>
            </a:r>
            <a:r>
              <a:rPr lang="en-US" sz="1800" dirty="0" err="1" smtClean="0"/>
              <a:t>Lamason</a:t>
            </a:r>
            <a:r>
              <a:rPr lang="en-US" sz="1800" dirty="0" smtClean="0"/>
              <a:t> (2005), </a:t>
            </a:r>
            <a:br>
              <a:rPr lang="en-US" sz="1800" dirty="0" smtClean="0"/>
            </a:br>
            <a:r>
              <a:rPr lang="en-US" sz="1800" dirty="0" smtClean="0">
                <a:solidFill>
                  <a:srgbClr val="FF0000"/>
                </a:solidFill>
              </a:rPr>
              <a:t>**</a:t>
            </a:r>
            <a:r>
              <a:rPr lang="en-US" sz="1800" dirty="0" err="1" smtClean="0"/>
              <a:t>Sabeti</a:t>
            </a:r>
            <a:r>
              <a:rPr lang="en-US" sz="1800" dirty="0" smtClean="0"/>
              <a:t> (2007)</a:t>
            </a:r>
            <a:endParaRPr lang="en-US" sz="1800" dirty="0"/>
          </a:p>
        </p:txBody>
      </p:sp>
      <p:sp>
        <p:nvSpPr>
          <p:cNvPr id="3" name="Content Placeholder 2"/>
          <p:cNvSpPr>
            <a:spLocks noGrp="1"/>
          </p:cNvSpPr>
          <p:nvPr>
            <p:ph idx="1"/>
          </p:nvPr>
        </p:nvSpPr>
        <p:spPr>
          <a:xfrm>
            <a:off x="457200" y="304800"/>
            <a:ext cx="7542213" cy="4953000"/>
          </a:xfrm>
        </p:spPr>
        <p:txBody>
          <a:bodyPr/>
          <a:lstStyle/>
          <a:p>
            <a:pPr marL="0" indent="0">
              <a:buNone/>
            </a:pPr>
            <a:r>
              <a:rPr lang="en-US" dirty="0" smtClean="0"/>
              <a:t>But in humans the picture is less clear as only two of the top hits are currently associated with a known selected phenotype</a:t>
            </a:r>
            <a:endParaRPr lang="en-US" dirty="0"/>
          </a:p>
        </p:txBody>
      </p:sp>
      <p:sp>
        <p:nvSpPr>
          <p:cNvPr id="4" name="Rectangle 3"/>
          <p:cNvSpPr/>
          <p:nvPr/>
        </p:nvSpPr>
        <p:spPr>
          <a:xfrm>
            <a:off x="457200" y="2702492"/>
            <a:ext cx="6858000" cy="2646879"/>
          </a:xfrm>
          <a:prstGeom prst="rect">
            <a:avLst/>
          </a:prstGeom>
        </p:spPr>
        <p:txBody>
          <a:bodyPr wrap="square">
            <a:spAutoFit/>
          </a:bodyPr>
          <a:lstStyle/>
          <a:p>
            <a:r>
              <a:rPr lang="en-US" sz="1800" dirty="0" err="1" smtClean="0">
                <a:solidFill>
                  <a:srgbClr val="FF0000"/>
                </a:solidFill>
              </a:rPr>
              <a:t>Chrom</a:t>
            </a:r>
            <a:r>
              <a:rPr lang="en-US" sz="1800" b="0" dirty="0">
                <a:solidFill>
                  <a:srgbClr val="FF0000"/>
                </a:solidFill>
              </a:rPr>
              <a:t>	</a:t>
            </a:r>
            <a:r>
              <a:rPr lang="en-US" sz="1800" dirty="0" smtClean="0">
                <a:solidFill>
                  <a:srgbClr val="FF0000"/>
                </a:solidFill>
              </a:rPr>
              <a:t>Nearest </a:t>
            </a:r>
            <a:r>
              <a:rPr lang="en-US" sz="1800" dirty="0">
                <a:solidFill>
                  <a:srgbClr val="FF0000"/>
                </a:solidFill>
              </a:rPr>
              <a:t>gene</a:t>
            </a:r>
            <a:r>
              <a:rPr lang="en-US" sz="1800" b="0" dirty="0">
                <a:solidFill>
                  <a:srgbClr val="FF0000"/>
                </a:solidFill>
              </a:rPr>
              <a:t>	</a:t>
            </a:r>
            <a:r>
              <a:rPr lang="en-US" sz="1800" dirty="0" smtClean="0">
                <a:solidFill>
                  <a:srgbClr val="FF0000"/>
                </a:solidFill>
              </a:rPr>
              <a:t>Phenotype</a:t>
            </a:r>
            <a:r>
              <a:rPr lang="en-US" sz="1800" b="0" dirty="0">
                <a:solidFill>
                  <a:srgbClr val="FF0000"/>
                </a:solidFill>
              </a:rPr>
              <a:t>	</a:t>
            </a:r>
            <a:endParaRPr lang="en-US" sz="1800" b="0" dirty="0" smtClean="0">
              <a:solidFill>
                <a:srgbClr val="FF0000"/>
              </a:solidFill>
            </a:endParaRPr>
          </a:p>
          <a:p>
            <a:endParaRPr lang="en-US" sz="800" b="0" dirty="0">
              <a:solidFill>
                <a:srgbClr val="FF0000"/>
              </a:solidFill>
            </a:endParaRPr>
          </a:p>
          <a:p>
            <a:r>
              <a:rPr lang="en-US" sz="1800" b="0" dirty="0" smtClean="0">
                <a:solidFill>
                  <a:srgbClr val="FF0000"/>
                </a:solidFill>
              </a:rPr>
              <a:t>15</a:t>
            </a:r>
            <a:r>
              <a:rPr lang="en-US" sz="1800" b="0" dirty="0">
                <a:solidFill>
                  <a:srgbClr val="FF0000"/>
                </a:solidFill>
              </a:rPr>
              <a:t>	</a:t>
            </a:r>
            <a:r>
              <a:rPr lang="en-US" sz="1800" b="0" dirty="0" smtClean="0">
                <a:solidFill>
                  <a:srgbClr val="FF0000"/>
                </a:solidFill>
              </a:rPr>
              <a:t>	SLC24A5</a:t>
            </a:r>
            <a:r>
              <a:rPr lang="en-US" sz="1800" b="0" dirty="0">
                <a:solidFill>
                  <a:srgbClr val="FF0000"/>
                </a:solidFill>
              </a:rPr>
              <a:t>	</a:t>
            </a:r>
            <a:r>
              <a:rPr lang="en-US" sz="1800" b="0" dirty="0" smtClean="0">
                <a:solidFill>
                  <a:srgbClr val="FF0000"/>
                </a:solidFill>
              </a:rPr>
              <a:t>	*</a:t>
            </a:r>
            <a:r>
              <a:rPr lang="en-US" sz="1800" b="0" dirty="0" smtClean="0">
                <a:solidFill>
                  <a:srgbClr val="FF0000"/>
                </a:solidFill>
              </a:rPr>
              <a:t>skin pigmentation</a:t>
            </a:r>
            <a:r>
              <a:rPr lang="en-US" sz="1800" b="0" dirty="0">
                <a:solidFill>
                  <a:srgbClr val="FF0000"/>
                </a:solidFill>
              </a:rPr>
              <a:t>	</a:t>
            </a:r>
          </a:p>
          <a:p>
            <a:r>
              <a:rPr lang="en-US" sz="1800" b="0" dirty="0">
                <a:solidFill>
                  <a:srgbClr val="FF0000"/>
                </a:solidFill>
              </a:rPr>
              <a:t>2	</a:t>
            </a:r>
            <a:r>
              <a:rPr lang="en-US" sz="1800" b="0" dirty="0" smtClean="0">
                <a:solidFill>
                  <a:srgbClr val="FF0000"/>
                </a:solidFill>
              </a:rPr>
              <a:t>	EDAR</a:t>
            </a:r>
            <a:r>
              <a:rPr lang="en-US" sz="1800" b="0" dirty="0">
                <a:solidFill>
                  <a:srgbClr val="FF0000"/>
                </a:solidFill>
              </a:rPr>
              <a:t>	</a:t>
            </a:r>
            <a:r>
              <a:rPr lang="en-US" sz="1800" b="0" dirty="0" smtClean="0">
                <a:solidFill>
                  <a:srgbClr val="FF0000"/>
                </a:solidFill>
              </a:rPr>
              <a:t>	**hair morphology/sweat glands</a:t>
            </a:r>
            <a:r>
              <a:rPr lang="en-US" sz="1800" b="0" dirty="0">
                <a:solidFill>
                  <a:srgbClr val="FF0000"/>
                </a:solidFill>
              </a:rPr>
              <a:t>	</a:t>
            </a:r>
          </a:p>
          <a:p>
            <a:r>
              <a:rPr lang="ro-RO" sz="1800" b="0" dirty="0" smtClean="0">
                <a:solidFill>
                  <a:srgbClr val="FF0000"/>
                </a:solidFill>
              </a:rPr>
              <a:t>10</a:t>
            </a:r>
            <a:r>
              <a:rPr lang="ro-RO" sz="1800" b="0" dirty="0">
                <a:solidFill>
                  <a:srgbClr val="FF0000"/>
                </a:solidFill>
              </a:rPr>
              <a:t>	</a:t>
            </a:r>
            <a:r>
              <a:rPr lang="ro-RO" sz="1800" b="0" dirty="0" smtClean="0">
                <a:solidFill>
                  <a:srgbClr val="FF0000"/>
                </a:solidFill>
              </a:rPr>
              <a:t>	CYP26A1</a:t>
            </a:r>
            <a:r>
              <a:rPr lang="ro-RO" sz="1800" b="0" dirty="0" smtClean="0">
                <a:solidFill>
                  <a:srgbClr val="FF0000"/>
                </a:solidFill>
              </a:rPr>
              <a:t>/FER1L3	?</a:t>
            </a:r>
          </a:p>
          <a:p>
            <a:r>
              <a:rPr lang="ro-RO" sz="1800" b="0" dirty="0" smtClean="0">
                <a:solidFill>
                  <a:srgbClr val="FF0000"/>
                </a:solidFill>
              </a:rPr>
              <a:t>2	</a:t>
            </a:r>
            <a:r>
              <a:rPr lang="ro-RO" sz="1800" b="0" dirty="0" smtClean="0">
                <a:solidFill>
                  <a:srgbClr val="FF0000"/>
                </a:solidFill>
              </a:rPr>
              <a:t>	KIF3C</a:t>
            </a:r>
            <a:r>
              <a:rPr lang="ro-RO" sz="1800" b="0" dirty="0" smtClean="0">
                <a:solidFill>
                  <a:srgbClr val="FF0000"/>
                </a:solidFill>
              </a:rPr>
              <a:t>			?</a:t>
            </a:r>
          </a:p>
          <a:p>
            <a:r>
              <a:rPr lang="ro-RO" sz="1800" b="0" dirty="0" smtClean="0">
                <a:solidFill>
                  <a:srgbClr val="FF0000"/>
                </a:solidFill>
              </a:rPr>
              <a:t>16	</a:t>
            </a:r>
            <a:r>
              <a:rPr lang="ro-RO" sz="1800" b="0" dirty="0" smtClean="0">
                <a:solidFill>
                  <a:srgbClr val="FF0000"/>
                </a:solidFill>
              </a:rPr>
              <a:t>	LONP2</a:t>
            </a:r>
            <a:r>
              <a:rPr lang="ro-RO" sz="1800" b="0" dirty="0" smtClean="0">
                <a:solidFill>
                  <a:srgbClr val="FF0000"/>
                </a:solidFill>
              </a:rPr>
              <a:t>			?</a:t>
            </a:r>
          </a:p>
          <a:p>
            <a:r>
              <a:rPr lang="ro-RO" sz="1800" b="0" dirty="0" smtClean="0">
                <a:solidFill>
                  <a:srgbClr val="FF0000"/>
                </a:solidFill>
              </a:rPr>
              <a:t>2	</a:t>
            </a:r>
            <a:r>
              <a:rPr lang="ro-RO" sz="1800" b="0" dirty="0" smtClean="0">
                <a:solidFill>
                  <a:srgbClr val="FF0000"/>
                </a:solidFill>
              </a:rPr>
              <a:t>	CNTNAP5</a:t>
            </a:r>
            <a:r>
              <a:rPr lang="ro-RO" sz="1800" b="0" dirty="0" smtClean="0">
                <a:solidFill>
                  <a:srgbClr val="FF0000"/>
                </a:solidFill>
              </a:rPr>
              <a:t>		</a:t>
            </a:r>
            <a:r>
              <a:rPr lang="ro-RO" sz="1800" b="0" dirty="0" smtClean="0">
                <a:solidFill>
                  <a:srgbClr val="FF0000"/>
                </a:solidFill>
              </a:rPr>
              <a:t>	?</a:t>
            </a:r>
            <a:endParaRPr lang="ro-RO" sz="1800" b="0" dirty="0" smtClean="0">
              <a:solidFill>
                <a:srgbClr val="FF0000"/>
              </a:solidFill>
            </a:endParaRPr>
          </a:p>
          <a:p>
            <a:r>
              <a:rPr lang="ro-RO" sz="1800" b="0" dirty="0" smtClean="0">
                <a:solidFill>
                  <a:srgbClr val="FF0000"/>
                </a:solidFill>
              </a:rPr>
              <a:t>3	</a:t>
            </a:r>
            <a:r>
              <a:rPr lang="ro-RO" sz="1800" b="0" dirty="0" smtClean="0">
                <a:solidFill>
                  <a:srgbClr val="FF0000"/>
                </a:solidFill>
              </a:rPr>
              <a:t>	FOXP1</a:t>
            </a:r>
            <a:r>
              <a:rPr lang="ro-RO" sz="1800" b="0" dirty="0" smtClean="0">
                <a:solidFill>
                  <a:srgbClr val="FF0000"/>
                </a:solidFill>
              </a:rPr>
              <a:t>			?</a:t>
            </a:r>
            <a:endParaRPr lang="ro-RO" sz="1800" b="0" dirty="0">
              <a:solidFill>
                <a:srgbClr val="FF0000"/>
              </a:solidFill>
            </a:endParaRPr>
          </a:p>
          <a:p>
            <a:r>
              <a:rPr lang="en-US" sz="1400" b="0" dirty="0">
                <a:solidFill>
                  <a:srgbClr val="FF0000"/>
                </a:solidFill>
              </a:rPr>
              <a:t>	</a:t>
            </a:r>
          </a:p>
        </p:txBody>
      </p:sp>
    </p:spTree>
    <p:extLst>
      <p:ext uri="{BB962C8B-B14F-4D97-AF65-F5344CB8AC3E}">
        <p14:creationId xmlns:p14="http://schemas.microsoft.com/office/powerpoint/2010/main" val="1855640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6400800"/>
            <a:ext cx="1219200" cy="228600"/>
          </a:xfrm>
        </p:spPr>
        <p:txBody>
          <a:bodyPr>
            <a:normAutofit fontScale="90000"/>
          </a:bodyPr>
          <a:lstStyle/>
          <a:p>
            <a:r>
              <a:rPr lang="en-US" sz="1400" dirty="0" smtClean="0"/>
              <a:t>Coop et al (2009), </a:t>
            </a:r>
            <a:r>
              <a:rPr lang="en-US" sz="1400" dirty="0" err="1" smtClean="0"/>
              <a:t>PLoS</a:t>
            </a:r>
            <a:r>
              <a:rPr lang="en-US" sz="1400" dirty="0" smtClean="0"/>
              <a:t> Genetics</a:t>
            </a:r>
            <a:endParaRPr lang="en-US" sz="1400" dirty="0"/>
          </a:p>
        </p:txBody>
      </p:sp>
      <p:sp>
        <p:nvSpPr>
          <p:cNvPr id="3" name="Content Placeholder 2"/>
          <p:cNvSpPr>
            <a:spLocks noGrp="1"/>
          </p:cNvSpPr>
          <p:nvPr>
            <p:ph idx="1"/>
          </p:nvPr>
        </p:nvSpPr>
        <p:spPr>
          <a:xfrm>
            <a:off x="457200" y="304800"/>
            <a:ext cx="7848600" cy="4953000"/>
          </a:xfrm>
        </p:spPr>
        <p:txBody>
          <a:bodyPr/>
          <a:lstStyle/>
          <a:p>
            <a:pPr marL="0" indent="0">
              <a:buNone/>
            </a:pPr>
            <a:r>
              <a:rPr lang="en-US" dirty="0" smtClean="0"/>
              <a:t>Moreover, in humans, even the most discordant SNPs are strongly influenced by neutral population structure…</a:t>
            </a:r>
            <a:endParaRPr lang="en-US" dirty="0"/>
          </a:p>
        </p:txBody>
      </p:sp>
      <p:pic>
        <p:nvPicPr>
          <p:cNvPr id="8" name="Picture 7"/>
          <p:cNvPicPr>
            <a:picLocks noChangeAspect="1"/>
          </p:cNvPicPr>
          <p:nvPr/>
        </p:nvPicPr>
        <p:blipFill>
          <a:blip r:embed="rId2"/>
          <a:stretch>
            <a:fillRect/>
          </a:stretch>
        </p:blipFill>
        <p:spPr>
          <a:xfrm>
            <a:off x="304800" y="1981199"/>
            <a:ext cx="4114800" cy="2973209"/>
          </a:xfrm>
          <a:prstGeom prst="rect">
            <a:avLst/>
          </a:prstGeom>
        </p:spPr>
      </p:pic>
      <p:sp>
        <p:nvSpPr>
          <p:cNvPr id="9" name="Title 1"/>
          <p:cNvSpPr txBox="1">
            <a:spLocks/>
          </p:cNvSpPr>
          <p:nvPr/>
        </p:nvSpPr>
        <p:spPr bwMode="auto">
          <a:xfrm>
            <a:off x="228600" y="5334000"/>
            <a:ext cx="441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1800" b="0" dirty="0" smtClean="0"/>
              <a:t>Global distribution of allele associated with lighter skin at SLC24A5 (in red)</a:t>
            </a:r>
            <a:endParaRPr lang="en-US" sz="1800" b="0" dirty="0"/>
          </a:p>
        </p:txBody>
      </p:sp>
      <p:grpSp>
        <p:nvGrpSpPr>
          <p:cNvPr id="11" name="Group 10"/>
          <p:cNvGrpSpPr/>
          <p:nvPr/>
        </p:nvGrpSpPr>
        <p:grpSpPr>
          <a:xfrm>
            <a:off x="4876800" y="2000592"/>
            <a:ext cx="4038600" cy="3638208"/>
            <a:chOff x="4876800" y="1924392"/>
            <a:chExt cx="4038600" cy="3638208"/>
          </a:xfrm>
        </p:grpSpPr>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24392"/>
              <a:ext cx="4038600" cy="2876208"/>
            </a:xfrm>
            <a:prstGeom prst="rect">
              <a:avLst/>
            </a:prstGeom>
            <a:noFill/>
            <a:ln w="12700">
              <a:solidFill>
                <a:schemeClr val="tx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4876800" y="5257800"/>
              <a:ext cx="3733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1800" b="0" dirty="0" smtClean="0"/>
                <a:t>Neutral population structure (clusters from Structure)</a:t>
              </a:r>
              <a:endParaRPr lang="en-US" sz="1800" b="0" dirty="0"/>
            </a:p>
          </p:txBody>
        </p:sp>
      </p:grpSp>
      <p:pic>
        <p:nvPicPr>
          <p:cNvPr id="12" name="Picture 9"/>
          <p:cNvPicPr>
            <a:picLocks noChangeAspect="1" noChangeArrowheads="1"/>
          </p:cNvPicPr>
          <p:nvPr/>
        </p:nvPicPr>
        <p:blipFill rotWithShape="1">
          <a:blip r:embed="rId4"/>
          <a:srcRect l="40958" t="36875" r="40758" b="26730"/>
          <a:stretch/>
        </p:blipFill>
        <p:spPr bwMode="auto">
          <a:xfrm>
            <a:off x="8153400" y="5444918"/>
            <a:ext cx="958981" cy="1405403"/>
          </a:xfrm>
          <a:prstGeom prst="rect">
            <a:avLst/>
          </a:prstGeom>
          <a:noFill/>
          <a:ln w="9525">
            <a:noFill/>
            <a:miter lim="800000"/>
            <a:headEnd/>
            <a:tailEnd/>
          </a:ln>
          <a:effectLst/>
        </p:spPr>
      </p:pic>
    </p:spTree>
    <p:extLst>
      <p:ext uri="{BB962C8B-B14F-4D97-AF65-F5344CB8AC3E}">
        <p14:creationId xmlns:p14="http://schemas.microsoft.com/office/powerpoint/2010/main" val="3775081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05000"/>
            <a:ext cx="8001000" cy="1143000"/>
          </a:xfrm>
        </p:spPr>
        <p:txBody>
          <a:bodyPr>
            <a:normAutofit fontScale="90000"/>
          </a:bodyPr>
          <a:lstStyle/>
          <a:p>
            <a:r>
              <a:rPr lang="en-US" sz="2400" dirty="0"/>
              <a:t>V</a:t>
            </a:r>
            <a:r>
              <a:rPr lang="en-US" sz="2400" dirty="0" smtClean="0"/>
              <a:t>arious lines of evidence are starting to suggest that really strong selection at individual loci is rare in humans and that most adaptation may proceed by small changes at many loci (</a:t>
            </a:r>
            <a:r>
              <a:rPr lang="en-US" sz="2400" dirty="0" err="1" smtClean="0"/>
              <a:t>ie</a:t>
            </a:r>
            <a:r>
              <a:rPr lang="en-US" sz="2400" dirty="0" smtClean="0"/>
              <a:t> polygenic adaptation) </a:t>
            </a:r>
            <a:endParaRPr lang="en-US" sz="2000" dirty="0"/>
          </a:p>
        </p:txBody>
      </p:sp>
      <p:sp>
        <p:nvSpPr>
          <p:cNvPr id="4" name="Title 1"/>
          <p:cNvSpPr txBox="1">
            <a:spLocks/>
          </p:cNvSpPr>
          <p:nvPr/>
        </p:nvSpPr>
        <p:spPr bwMode="auto">
          <a:xfrm>
            <a:off x="4229100" y="5867400"/>
            <a:ext cx="47625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pPr algn="r"/>
            <a:r>
              <a:rPr lang="en-US" sz="1800" b="0" dirty="0" smtClean="0">
                <a:solidFill>
                  <a:srgbClr val="001350"/>
                </a:solidFill>
              </a:rPr>
              <a:t>[see especially pioneering work from Graham and others in this area]</a:t>
            </a:r>
            <a:endParaRPr lang="en-US" sz="1800" b="0" dirty="0">
              <a:solidFill>
                <a:srgbClr val="001350"/>
              </a:solidFill>
            </a:endParaRPr>
          </a:p>
        </p:txBody>
      </p:sp>
    </p:spTree>
    <p:extLst>
      <p:ext uri="{BB962C8B-B14F-4D97-AF65-F5344CB8AC3E}">
        <p14:creationId xmlns:p14="http://schemas.microsoft.com/office/powerpoint/2010/main" val="2144742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0758" y="460906"/>
            <a:ext cx="3778242" cy="1330325"/>
          </a:xfrm>
          <a:prstGeom prst="rect">
            <a:avLst/>
          </a:prstGeom>
          <a:solidFill>
            <a:schemeClr val="tx2">
              <a:lumMod val="20000"/>
              <a:lumOff val="80000"/>
            </a:schemeClr>
          </a:solidFill>
          <a:ln>
            <a:solidFill>
              <a:schemeClr val="tx2">
                <a:lumMod val="60000"/>
                <a:lumOff val="40000"/>
              </a:schemeClr>
            </a:solidFill>
          </a:ln>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accent1">
                    <a:lumMod val="75000"/>
                  </a:schemeClr>
                </a:solidFill>
                <a:latin typeface="Helvetica"/>
                <a:ea typeface="+mj-ea"/>
                <a:cs typeface="Helvetica"/>
              </a:defRPr>
            </a:lvl1pPr>
          </a:lstStyle>
          <a:p>
            <a:pPr>
              <a:defRPr/>
            </a:pPr>
            <a:r>
              <a:rPr lang="en-US" sz="2800" dirty="0" smtClean="0">
                <a:cs typeface="ＭＳ Ｐゴシック" pitchFamily="-105" charset="-128"/>
              </a:rPr>
              <a:t>Genetic variation reflects population history and structure</a:t>
            </a:r>
            <a:endParaRPr lang="en-US" sz="2800" b="1" dirty="0" smtClean="0">
              <a:solidFill>
                <a:srgbClr val="4A4A4A"/>
              </a:solidFill>
              <a:cs typeface="+mj-cs"/>
            </a:endParaRPr>
          </a:p>
        </p:txBody>
      </p:sp>
      <p:pic>
        <p:nvPicPr>
          <p:cNvPr id="5" name="Picture 4"/>
          <p:cNvPicPr>
            <a:picLocks noChangeAspect="1"/>
          </p:cNvPicPr>
          <p:nvPr/>
        </p:nvPicPr>
        <p:blipFill rotWithShape="1">
          <a:blip r:embed="rId2"/>
          <a:srcRect b="4370"/>
          <a:stretch/>
        </p:blipFill>
        <p:spPr>
          <a:xfrm>
            <a:off x="4175115" y="0"/>
            <a:ext cx="4995066" cy="6858000"/>
          </a:xfrm>
          <a:prstGeom prst="rect">
            <a:avLst/>
          </a:prstGeom>
        </p:spPr>
      </p:pic>
      <p:pic>
        <p:nvPicPr>
          <p:cNvPr id="6" name="Picture 5"/>
          <p:cNvPicPr>
            <a:picLocks noChangeAspect="1"/>
          </p:cNvPicPr>
          <p:nvPr/>
        </p:nvPicPr>
        <p:blipFill>
          <a:blip r:embed="rId3"/>
          <a:stretch>
            <a:fillRect/>
          </a:stretch>
        </p:blipFill>
        <p:spPr>
          <a:xfrm>
            <a:off x="126742" y="2671485"/>
            <a:ext cx="4107183" cy="1448555"/>
          </a:xfrm>
          <a:prstGeom prst="rect">
            <a:avLst/>
          </a:prstGeom>
        </p:spPr>
      </p:pic>
      <p:pic>
        <p:nvPicPr>
          <p:cNvPr id="7" name="Picture 6"/>
          <p:cNvPicPr>
            <a:picLocks noChangeAspect="1"/>
          </p:cNvPicPr>
          <p:nvPr/>
        </p:nvPicPr>
        <p:blipFill>
          <a:blip r:embed="rId4"/>
          <a:stretch>
            <a:fillRect/>
          </a:stretch>
        </p:blipFill>
        <p:spPr>
          <a:xfrm>
            <a:off x="126742" y="4207682"/>
            <a:ext cx="3721100" cy="444500"/>
          </a:xfrm>
          <a:prstGeom prst="rect">
            <a:avLst/>
          </a:prstGeom>
        </p:spPr>
      </p:pic>
      <p:sp>
        <p:nvSpPr>
          <p:cNvPr id="8" name="TextBox 7"/>
          <p:cNvSpPr txBox="1"/>
          <p:nvPr/>
        </p:nvSpPr>
        <p:spPr>
          <a:xfrm>
            <a:off x="210758" y="4612331"/>
            <a:ext cx="3742619" cy="369332"/>
          </a:xfrm>
          <a:prstGeom prst="rect">
            <a:avLst/>
          </a:prstGeom>
          <a:noFill/>
        </p:spPr>
        <p:txBody>
          <a:bodyPr wrap="none" rtlCol="0">
            <a:spAutoFit/>
          </a:bodyPr>
          <a:lstStyle/>
          <a:p>
            <a:r>
              <a:rPr lang="en-US" dirty="0" smtClean="0"/>
              <a:t>27 autosomal STRs used for clustering</a:t>
            </a:r>
            <a:endParaRPr lang="en-US" dirty="0"/>
          </a:p>
        </p:txBody>
      </p:sp>
    </p:spTree>
    <p:extLst>
      <p:ext uri="{BB962C8B-B14F-4D97-AF65-F5344CB8AC3E}">
        <p14:creationId xmlns:p14="http://schemas.microsoft.com/office/powerpoint/2010/main" val="362980953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838200"/>
          </a:xfrm>
        </p:spPr>
        <p:txBody>
          <a:bodyPr/>
          <a:lstStyle/>
          <a:p>
            <a:r>
              <a:rPr lang="en-US" sz="2400" dirty="0" smtClean="0"/>
              <a:t>We have proposed that </a:t>
            </a:r>
            <a:r>
              <a:rPr lang="en-US" sz="2400" dirty="0" smtClean="0"/>
              <a:t>most human adaptation </a:t>
            </a:r>
            <a:r>
              <a:rPr lang="en-US" sz="2400" dirty="0" smtClean="0"/>
              <a:t>occurs </a:t>
            </a:r>
            <a:r>
              <a:rPr lang="en-US" sz="2400" dirty="0" smtClean="0"/>
              <a:t>by a polygenic mechanism that is much more difficult to detect</a:t>
            </a:r>
            <a:endParaRPr lang="en-US" sz="2400" dirty="0"/>
          </a:p>
        </p:txBody>
      </p:sp>
      <p:sp>
        <p:nvSpPr>
          <p:cNvPr id="6" name="Title 1"/>
          <p:cNvSpPr txBox="1">
            <a:spLocks/>
          </p:cNvSpPr>
          <p:nvPr/>
        </p:nvSpPr>
        <p:spPr bwMode="auto">
          <a:xfrm>
            <a:off x="5890689" y="6477000"/>
            <a:ext cx="3177547" cy="304800"/>
          </a:xfrm>
          <a:prstGeom prst="rect">
            <a:avLst/>
          </a:prstGeom>
          <a:noFill/>
          <a:ln w="28575" cmpd="sng">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b"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ＭＳ Ｐゴシック" charset="0"/>
              </a:defRPr>
            </a:lvl1pPr>
            <a:lvl2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3600">
                <a:solidFill>
                  <a:schemeClr val="bg1"/>
                </a:solidFill>
                <a:latin typeface="Arial" charset="0"/>
                <a:ea typeface="ＭＳ Ｐゴシック" charset="0"/>
              </a:defRPr>
            </a:lvl6pPr>
            <a:lvl7pPr marL="914400" algn="ctr" rtl="0" eaLnBrk="0" fontAlgn="base" hangingPunct="0">
              <a:spcBef>
                <a:spcPct val="0"/>
              </a:spcBef>
              <a:spcAft>
                <a:spcPct val="0"/>
              </a:spcAft>
              <a:defRPr sz="3600">
                <a:solidFill>
                  <a:schemeClr val="bg1"/>
                </a:solidFill>
                <a:latin typeface="Arial" charset="0"/>
                <a:ea typeface="ＭＳ Ｐゴシック" charset="0"/>
              </a:defRPr>
            </a:lvl7pPr>
            <a:lvl8pPr marL="1371600" algn="ctr" rtl="0" eaLnBrk="0" fontAlgn="base" hangingPunct="0">
              <a:spcBef>
                <a:spcPct val="0"/>
              </a:spcBef>
              <a:spcAft>
                <a:spcPct val="0"/>
              </a:spcAft>
              <a:defRPr sz="3600">
                <a:solidFill>
                  <a:schemeClr val="bg1"/>
                </a:solidFill>
                <a:latin typeface="Arial" charset="0"/>
                <a:ea typeface="ＭＳ Ｐゴシック" charset="0"/>
              </a:defRPr>
            </a:lvl8pPr>
            <a:lvl9pPr marL="1828800" algn="ctr" rtl="0" eaLnBrk="0" fontAlgn="base" hangingPunct="0">
              <a:spcBef>
                <a:spcPct val="0"/>
              </a:spcBef>
              <a:spcAft>
                <a:spcPct val="0"/>
              </a:spcAft>
              <a:defRPr sz="3600">
                <a:solidFill>
                  <a:schemeClr val="bg1"/>
                </a:solidFill>
                <a:latin typeface="Arial" charset="0"/>
                <a:ea typeface="ＭＳ Ｐゴシック" charset="0"/>
              </a:defRPr>
            </a:lvl9pPr>
          </a:lstStyle>
          <a:p>
            <a:r>
              <a:rPr lang="en-US" sz="1800" b="0" dirty="0" smtClean="0">
                <a:solidFill>
                  <a:srgbClr val="000000"/>
                </a:solidFill>
              </a:rPr>
              <a:t>Pritchard et al (2010), </a:t>
            </a:r>
            <a:r>
              <a:rPr lang="en-US" sz="1800" b="0" dirty="0" err="1" smtClean="0">
                <a:solidFill>
                  <a:srgbClr val="000000"/>
                </a:solidFill>
              </a:rPr>
              <a:t>Curr</a:t>
            </a:r>
            <a:r>
              <a:rPr lang="en-US" sz="1800" b="0" dirty="0" smtClean="0">
                <a:solidFill>
                  <a:srgbClr val="000000"/>
                </a:solidFill>
              </a:rPr>
              <a:t> </a:t>
            </a:r>
            <a:r>
              <a:rPr lang="en-US" sz="1800" b="0" dirty="0" err="1" smtClean="0">
                <a:solidFill>
                  <a:srgbClr val="000000"/>
                </a:solidFill>
              </a:rPr>
              <a:t>Biol</a:t>
            </a:r>
            <a:endParaRPr lang="en-US" sz="1800" b="0" dirty="0">
              <a:solidFill>
                <a:srgbClr val="000000"/>
              </a:solidFill>
            </a:endParaRPr>
          </a:p>
        </p:txBody>
      </p:sp>
      <p:pic>
        <p:nvPicPr>
          <p:cNvPr id="4" name="Picture 3"/>
          <p:cNvPicPr>
            <a:picLocks noChangeAspect="1"/>
          </p:cNvPicPr>
          <p:nvPr/>
        </p:nvPicPr>
        <p:blipFill>
          <a:blip r:embed="rId2"/>
          <a:stretch>
            <a:fillRect/>
          </a:stretch>
        </p:blipFill>
        <p:spPr>
          <a:xfrm>
            <a:off x="107007" y="1680721"/>
            <a:ext cx="8732193" cy="3500879"/>
          </a:xfrm>
          <a:prstGeom prst="rect">
            <a:avLst/>
          </a:prstGeom>
        </p:spPr>
      </p:pic>
    </p:spTree>
    <p:extLst>
      <p:ext uri="{BB962C8B-B14F-4D97-AF65-F5344CB8AC3E}">
        <p14:creationId xmlns:p14="http://schemas.microsoft.com/office/powerpoint/2010/main" val="27877406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90800"/>
            <a:ext cx="7543800" cy="1143000"/>
          </a:xfrm>
        </p:spPr>
        <p:txBody>
          <a:bodyPr>
            <a:normAutofit fontScale="90000"/>
          </a:bodyPr>
          <a:lstStyle/>
          <a:p>
            <a:r>
              <a:rPr lang="en-US" sz="2800" dirty="0" smtClean="0"/>
              <a:t>To understand polygenic adaptation, we will have to get much better at incorporating external information on which variants are most likely to be functional</a:t>
            </a:r>
            <a:endParaRPr lang="en-US" sz="2800" dirty="0"/>
          </a:p>
        </p:txBody>
      </p:sp>
    </p:spTree>
    <p:extLst>
      <p:ext uri="{BB962C8B-B14F-4D97-AF65-F5344CB8AC3E}">
        <p14:creationId xmlns:p14="http://schemas.microsoft.com/office/powerpoint/2010/main" val="14223204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2"/>
          <p:cNvSpPr>
            <a:spLocks noGrp="1" noChangeArrowheads="1"/>
          </p:cNvSpPr>
          <p:nvPr>
            <p:ph type="title"/>
          </p:nvPr>
        </p:nvSpPr>
        <p:spPr>
          <a:xfrm>
            <a:off x="76200" y="152400"/>
            <a:ext cx="8915400" cy="1143000"/>
          </a:xfrm>
        </p:spPr>
        <p:txBody>
          <a:bodyPr>
            <a:normAutofit/>
          </a:bodyPr>
          <a:lstStyle/>
          <a:p>
            <a:pPr>
              <a:defRPr/>
            </a:pPr>
            <a:r>
              <a:rPr lang="en-US" sz="2400" dirty="0" smtClean="0">
                <a:cs typeface="+mj-cs"/>
              </a:rPr>
              <a:t>Most traits </a:t>
            </a:r>
            <a:r>
              <a:rPr lang="en-US" sz="2400" dirty="0" smtClean="0">
                <a:cs typeface="+mj-cs"/>
              </a:rPr>
              <a:t>in humans are driven by</a:t>
            </a:r>
            <a:r>
              <a:rPr lang="en-US" sz="2400" dirty="0" smtClean="0">
                <a:cs typeface="+mj-cs"/>
              </a:rPr>
              <a:t> </a:t>
            </a:r>
            <a:r>
              <a:rPr lang="en-US" sz="2400" dirty="0" smtClean="0">
                <a:cs typeface="+mj-cs"/>
              </a:rPr>
              <a:t>small effects spread across </a:t>
            </a:r>
            <a:r>
              <a:rPr lang="en-US" sz="2400" dirty="0" smtClean="0">
                <a:cs typeface="+mj-cs"/>
              </a:rPr>
              <a:t>hundreds or thousands of loci</a:t>
            </a:r>
            <a:r>
              <a:rPr lang="en-US" sz="2400" dirty="0" smtClean="0">
                <a:cs typeface="+mj-cs"/>
              </a:rPr>
              <a:t>.  </a:t>
            </a:r>
            <a:endParaRPr lang="en-US" dirty="0" smtClean="0">
              <a:cs typeface="+mj-cs"/>
            </a:endParaRPr>
          </a:p>
        </p:txBody>
      </p:sp>
      <p:sp>
        <p:nvSpPr>
          <p:cNvPr id="1205251" name="Rectangle 3"/>
          <p:cNvSpPr>
            <a:spLocks noGrp="1" noChangeArrowheads="1"/>
          </p:cNvSpPr>
          <p:nvPr>
            <p:ph type="body" idx="1"/>
          </p:nvPr>
        </p:nvSpPr>
        <p:spPr>
          <a:xfrm>
            <a:off x="609600" y="5410200"/>
            <a:ext cx="8001000" cy="914400"/>
          </a:xfrm>
        </p:spPr>
        <p:txBody>
          <a:bodyPr/>
          <a:lstStyle/>
          <a:p>
            <a:pPr>
              <a:lnSpc>
                <a:spcPct val="90000"/>
              </a:lnSpc>
              <a:buFont typeface="Monotype Sorts" charset="0"/>
              <a:buNone/>
              <a:defRPr/>
            </a:pPr>
            <a:r>
              <a:rPr lang="en-US" sz="2000" dirty="0" smtClean="0">
                <a:cs typeface="+mn-cs"/>
              </a:rPr>
              <a:t>	</a:t>
            </a:r>
            <a:r>
              <a:rPr lang="en-US" sz="2000" dirty="0" err="1" smtClean="0">
                <a:solidFill>
                  <a:srgbClr val="0D0600"/>
                </a:solidFill>
                <a:cs typeface="+mn-cs"/>
              </a:rPr>
              <a:t>Eg</a:t>
            </a:r>
            <a:r>
              <a:rPr lang="en-US" sz="2000" dirty="0" smtClean="0">
                <a:solidFill>
                  <a:srgbClr val="0D0600"/>
                </a:solidFill>
                <a:cs typeface="+mn-cs"/>
              </a:rPr>
              <a:t>: A study of </a:t>
            </a:r>
            <a:r>
              <a:rPr lang="en-US" sz="2000" dirty="0" smtClean="0">
                <a:solidFill>
                  <a:srgbClr val="0D0600"/>
                </a:solidFill>
                <a:cs typeface="+mn-cs"/>
              </a:rPr>
              <a:t>25</a:t>
            </a:r>
            <a:r>
              <a:rPr lang="en-US" sz="2000" dirty="0" smtClean="0">
                <a:solidFill>
                  <a:srgbClr val="0D0600"/>
                </a:solidFill>
                <a:cs typeface="+mn-cs"/>
              </a:rPr>
              <a:t>3,000 </a:t>
            </a:r>
            <a:r>
              <a:rPr lang="en-US" sz="2000" dirty="0" smtClean="0">
                <a:solidFill>
                  <a:srgbClr val="0D0600"/>
                </a:solidFill>
                <a:cs typeface="+mn-cs"/>
              </a:rPr>
              <a:t>people identified </a:t>
            </a:r>
            <a:r>
              <a:rPr lang="en-US" sz="2000" dirty="0" smtClean="0">
                <a:solidFill>
                  <a:srgbClr val="0D0600"/>
                </a:solidFill>
                <a:cs typeface="+mn-cs"/>
              </a:rPr>
              <a:t>697</a:t>
            </a:r>
            <a:r>
              <a:rPr lang="en-US" sz="2000" dirty="0" smtClean="0">
                <a:solidFill>
                  <a:srgbClr val="0D0600"/>
                </a:solidFill>
                <a:cs typeface="+mn-cs"/>
              </a:rPr>
              <a:t> </a:t>
            </a:r>
            <a:r>
              <a:rPr lang="en-US" sz="2000" dirty="0" smtClean="0">
                <a:solidFill>
                  <a:srgbClr val="0D0600"/>
                </a:solidFill>
                <a:cs typeface="+mn-cs"/>
              </a:rPr>
              <a:t>different loci that affect human height by about 3mm each </a:t>
            </a:r>
            <a:r>
              <a:rPr lang="en-US" sz="2000" dirty="0" smtClean="0">
                <a:solidFill>
                  <a:srgbClr val="0D0600"/>
                </a:solidFill>
                <a:cs typeface="+mn-cs"/>
              </a:rPr>
              <a:t>(Wood et </a:t>
            </a:r>
            <a:r>
              <a:rPr lang="en-US" sz="2000" dirty="0" smtClean="0">
                <a:solidFill>
                  <a:srgbClr val="0D0600"/>
                </a:solidFill>
                <a:cs typeface="+mn-cs"/>
              </a:rPr>
              <a:t>al, </a:t>
            </a:r>
            <a:r>
              <a:rPr lang="en-US" sz="2000" dirty="0" smtClean="0">
                <a:solidFill>
                  <a:srgbClr val="0D0600"/>
                </a:solidFill>
                <a:cs typeface="+mn-cs"/>
              </a:rPr>
              <a:t>Nature Genetics, 2014)</a:t>
            </a:r>
            <a:endParaRPr lang="en-US" sz="2000" dirty="0" smtClean="0">
              <a:solidFill>
                <a:srgbClr val="0D0600"/>
              </a:solidFill>
              <a:cs typeface="+mn-cs"/>
            </a:endParaRPr>
          </a:p>
        </p:txBody>
      </p:sp>
      <p:pic>
        <p:nvPicPr>
          <p:cNvPr id="1205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17650"/>
            <a:ext cx="5511800"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1205253" name="Text Box 5"/>
          <p:cNvSpPr txBox="1">
            <a:spLocks noChangeArrowheads="1"/>
          </p:cNvSpPr>
          <p:nvPr/>
        </p:nvSpPr>
        <p:spPr bwMode="auto">
          <a:xfrm>
            <a:off x="6477000" y="6315075"/>
            <a:ext cx="2506663" cy="31432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buFont typeface="Monotype Sorts" charset="0"/>
              <a:buNone/>
              <a:defRPr/>
            </a:pPr>
            <a:r>
              <a:rPr lang="en-US" sz="1400">
                <a:solidFill>
                  <a:schemeClr val="bg1"/>
                </a:solidFill>
                <a:cs typeface="+mn-cs"/>
              </a:rPr>
              <a:t>Figure from Weedon et al 08</a:t>
            </a:r>
            <a:endParaRPr lang="en-US">
              <a:cs typeface="+mn-cs"/>
            </a:endParaRPr>
          </a:p>
        </p:txBody>
      </p:sp>
    </p:spTree>
    <p:extLst>
      <p:ext uri="{BB962C8B-B14F-4D97-AF65-F5344CB8AC3E}">
        <p14:creationId xmlns:p14="http://schemas.microsoft.com/office/powerpoint/2010/main" val="183947060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004849"/>
            <a:ext cx="8229600" cy="730250"/>
          </a:xfrm>
        </p:spPr>
        <p:txBody>
          <a:bodyPr>
            <a:normAutofit fontScale="90000"/>
          </a:bodyPr>
          <a:lstStyle/>
          <a:p>
            <a:r>
              <a:rPr lang="en-US" sz="2400" dirty="0" smtClean="0"/>
              <a:t>Northern Europeans are taller than souther</a:t>
            </a:r>
            <a:r>
              <a:rPr lang="en-US" sz="2400" dirty="0" smtClean="0"/>
              <a:t>n Europeans and other human populations</a:t>
            </a:r>
            <a:endParaRPr lang="en-US" sz="2400" dirty="0"/>
          </a:p>
        </p:txBody>
      </p:sp>
    </p:spTree>
    <p:extLst>
      <p:ext uri="{BB962C8B-B14F-4D97-AF65-F5344CB8AC3E}">
        <p14:creationId xmlns:p14="http://schemas.microsoft.com/office/powerpoint/2010/main" val="403177516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76200"/>
            <a:ext cx="7505700" cy="1143000"/>
          </a:xfrm>
        </p:spPr>
        <p:txBody>
          <a:bodyPr>
            <a:normAutofit fontScale="90000"/>
          </a:bodyPr>
          <a:lstStyle/>
          <a:p>
            <a:r>
              <a:rPr lang="en-US" sz="2400" dirty="0" smtClean="0"/>
              <a:t>Comparing GWAS data with allele frequency differences suggests that this is adaptive (not environmental)</a:t>
            </a:r>
            <a:endParaRPr lang="en-US" sz="2400" dirty="0"/>
          </a:p>
        </p:txBody>
      </p:sp>
      <p:pic>
        <p:nvPicPr>
          <p:cNvPr id="4" name="Picture 3"/>
          <p:cNvPicPr>
            <a:picLocks noChangeAspect="1"/>
          </p:cNvPicPr>
          <p:nvPr/>
        </p:nvPicPr>
        <p:blipFill>
          <a:blip r:embed="rId2"/>
          <a:stretch>
            <a:fillRect/>
          </a:stretch>
        </p:blipFill>
        <p:spPr>
          <a:xfrm>
            <a:off x="1333500" y="1219200"/>
            <a:ext cx="6464300" cy="4749800"/>
          </a:xfrm>
          <a:prstGeom prst="rect">
            <a:avLst/>
          </a:prstGeom>
        </p:spPr>
      </p:pic>
      <p:sp>
        <p:nvSpPr>
          <p:cNvPr id="3" name="TextBox 2"/>
          <p:cNvSpPr txBox="1"/>
          <p:nvPr/>
        </p:nvSpPr>
        <p:spPr>
          <a:xfrm>
            <a:off x="7105006" y="6372151"/>
            <a:ext cx="1872290" cy="369332"/>
          </a:xfrm>
          <a:prstGeom prst="rect">
            <a:avLst/>
          </a:prstGeom>
          <a:noFill/>
        </p:spPr>
        <p:txBody>
          <a:bodyPr wrap="none" rtlCol="0">
            <a:spAutoFit/>
          </a:bodyPr>
          <a:lstStyle/>
          <a:p>
            <a:r>
              <a:rPr lang="en-US" dirty="0" err="1" smtClean="0"/>
              <a:t>Turchin</a:t>
            </a:r>
            <a:r>
              <a:rPr lang="en-US" dirty="0" smtClean="0"/>
              <a:t> et al 2012</a:t>
            </a:r>
            <a:endParaRPr lang="en-US" dirty="0"/>
          </a:p>
        </p:txBody>
      </p:sp>
    </p:spTree>
    <p:extLst>
      <p:ext uri="{BB962C8B-B14F-4D97-AF65-F5344CB8AC3E}">
        <p14:creationId xmlns:p14="http://schemas.microsoft.com/office/powerpoint/2010/main" val="327265312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79944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Early work on mixture models and assignment tests</a:t>
            </a:r>
            <a:endParaRPr lang="en-US" sz="3200" dirty="0"/>
          </a:p>
        </p:txBody>
      </p:sp>
      <p:pic>
        <p:nvPicPr>
          <p:cNvPr id="4" name="Picture 3"/>
          <p:cNvPicPr>
            <a:picLocks noChangeAspect="1"/>
          </p:cNvPicPr>
          <p:nvPr/>
        </p:nvPicPr>
        <p:blipFill>
          <a:blip r:embed="rId2"/>
          <a:stretch>
            <a:fillRect/>
          </a:stretch>
        </p:blipFill>
        <p:spPr>
          <a:xfrm>
            <a:off x="0" y="4973527"/>
            <a:ext cx="8023933" cy="1884473"/>
          </a:xfrm>
          <a:prstGeom prst="rect">
            <a:avLst/>
          </a:prstGeom>
        </p:spPr>
      </p:pic>
      <p:pic>
        <p:nvPicPr>
          <p:cNvPr id="5" name="Picture 4"/>
          <p:cNvPicPr>
            <a:picLocks noChangeAspect="1"/>
          </p:cNvPicPr>
          <p:nvPr/>
        </p:nvPicPr>
        <p:blipFill>
          <a:blip r:embed="rId3"/>
          <a:stretch>
            <a:fillRect/>
          </a:stretch>
        </p:blipFill>
        <p:spPr>
          <a:xfrm>
            <a:off x="5565246" y="1886183"/>
            <a:ext cx="3578754" cy="3123276"/>
          </a:xfrm>
          <a:prstGeom prst="rect">
            <a:avLst/>
          </a:prstGeom>
        </p:spPr>
      </p:pic>
      <p:pic>
        <p:nvPicPr>
          <p:cNvPr id="6" name="Picture 5"/>
          <p:cNvPicPr>
            <a:picLocks noChangeAspect="1"/>
          </p:cNvPicPr>
          <p:nvPr/>
        </p:nvPicPr>
        <p:blipFill>
          <a:blip r:embed="rId4"/>
          <a:stretch>
            <a:fillRect/>
          </a:stretch>
        </p:blipFill>
        <p:spPr>
          <a:xfrm>
            <a:off x="32844" y="1727007"/>
            <a:ext cx="5473810" cy="1797457"/>
          </a:xfrm>
          <a:prstGeom prst="rect">
            <a:avLst/>
          </a:prstGeom>
        </p:spPr>
      </p:pic>
      <p:pic>
        <p:nvPicPr>
          <p:cNvPr id="7" name="Picture 6"/>
          <p:cNvPicPr>
            <a:picLocks noChangeAspect="1"/>
          </p:cNvPicPr>
          <p:nvPr/>
        </p:nvPicPr>
        <p:blipFill>
          <a:blip r:embed="rId5"/>
          <a:stretch>
            <a:fillRect/>
          </a:stretch>
        </p:blipFill>
        <p:spPr>
          <a:xfrm>
            <a:off x="992045" y="3522604"/>
            <a:ext cx="3627862" cy="406321"/>
          </a:xfrm>
          <a:prstGeom prst="rect">
            <a:avLst/>
          </a:prstGeom>
        </p:spPr>
      </p:pic>
    </p:spTree>
    <p:extLst>
      <p:ext uri="{BB962C8B-B14F-4D97-AF65-F5344CB8AC3E}">
        <p14:creationId xmlns:p14="http://schemas.microsoft.com/office/powerpoint/2010/main" val="8954125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413206" y="2190138"/>
            <a:ext cx="1832533" cy="3093061"/>
          </a:xfrm>
          <a:prstGeom prst="rect">
            <a:avLst/>
          </a:prstGeom>
        </p:spPr>
      </p:pic>
      <p:pic>
        <p:nvPicPr>
          <p:cNvPr id="5" name="Picture 4"/>
          <p:cNvPicPr>
            <a:picLocks noChangeAspect="1"/>
          </p:cNvPicPr>
          <p:nvPr/>
        </p:nvPicPr>
        <p:blipFill>
          <a:blip r:embed="rId3"/>
          <a:stretch>
            <a:fillRect/>
          </a:stretch>
        </p:blipFill>
        <p:spPr>
          <a:xfrm>
            <a:off x="1664035" y="2654753"/>
            <a:ext cx="3492500" cy="2336800"/>
          </a:xfrm>
          <a:prstGeom prst="rect">
            <a:avLst/>
          </a:prstGeom>
        </p:spPr>
      </p:pic>
      <p:sp>
        <p:nvSpPr>
          <p:cNvPr id="6" name="TextBox 5"/>
          <p:cNvSpPr txBox="1"/>
          <p:nvPr/>
        </p:nvSpPr>
        <p:spPr>
          <a:xfrm>
            <a:off x="2566826" y="5109482"/>
            <a:ext cx="1959528" cy="369332"/>
          </a:xfrm>
          <a:prstGeom prst="rect">
            <a:avLst/>
          </a:prstGeom>
          <a:noFill/>
        </p:spPr>
        <p:txBody>
          <a:bodyPr wrap="none" rtlCol="0">
            <a:spAutoFit/>
          </a:bodyPr>
          <a:lstStyle/>
          <a:p>
            <a:r>
              <a:rPr lang="en-US" dirty="0" smtClean="0"/>
              <a:t>Matthew Stephens</a:t>
            </a:r>
            <a:endParaRPr lang="en-US" dirty="0"/>
          </a:p>
        </p:txBody>
      </p:sp>
      <p:sp>
        <p:nvSpPr>
          <p:cNvPr id="7" name="TextBox 6"/>
          <p:cNvSpPr txBox="1"/>
          <p:nvPr/>
        </p:nvSpPr>
        <p:spPr>
          <a:xfrm>
            <a:off x="5539180" y="5330276"/>
            <a:ext cx="1575183" cy="369332"/>
          </a:xfrm>
          <a:prstGeom prst="rect">
            <a:avLst/>
          </a:prstGeom>
          <a:noFill/>
        </p:spPr>
        <p:txBody>
          <a:bodyPr wrap="none" rtlCol="0">
            <a:spAutoFit/>
          </a:bodyPr>
          <a:lstStyle/>
          <a:p>
            <a:r>
              <a:rPr lang="en-US" dirty="0" smtClean="0"/>
              <a:t>Peter Donnelly</a:t>
            </a:r>
            <a:endParaRPr lang="en-US" dirty="0"/>
          </a:p>
        </p:txBody>
      </p:sp>
      <p:sp>
        <p:nvSpPr>
          <p:cNvPr id="8" name="TextBox 7"/>
          <p:cNvSpPr txBox="1"/>
          <p:nvPr/>
        </p:nvSpPr>
        <p:spPr>
          <a:xfrm>
            <a:off x="1660185" y="1046627"/>
            <a:ext cx="5732337" cy="707886"/>
          </a:xfrm>
          <a:prstGeom prst="rect">
            <a:avLst/>
          </a:prstGeom>
          <a:noFill/>
        </p:spPr>
        <p:txBody>
          <a:bodyPr wrap="square" rtlCol="0">
            <a:spAutoFit/>
          </a:bodyPr>
          <a:lstStyle/>
          <a:p>
            <a:r>
              <a:rPr lang="en-US" sz="2000" dirty="0" smtClean="0"/>
              <a:t>In 1998 we set out to use these insights to cluster individuals into genetic populations </a:t>
            </a:r>
            <a:r>
              <a:rPr lang="en-US" sz="2000" i="1" dirty="0" smtClean="0"/>
              <a:t>de novo</a:t>
            </a:r>
            <a:endParaRPr lang="en-US" sz="2000" i="1" dirty="0"/>
          </a:p>
        </p:txBody>
      </p:sp>
    </p:spTree>
    <p:extLst>
      <p:ext uri="{BB962C8B-B14F-4D97-AF65-F5344CB8AC3E}">
        <p14:creationId xmlns:p14="http://schemas.microsoft.com/office/powerpoint/2010/main" val="411590886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66246</TotalTime>
  <Words>2886</Words>
  <Application>Microsoft Macintosh PowerPoint</Application>
  <PresentationFormat>On-screen Show (4:3)</PresentationFormat>
  <Paragraphs>433</Paragraphs>
  <Slides>75</Slides>
  <Notes>37</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Inference of population structure and history from genetic data: Structure, TreeMix and beyond </vt:lpstr>
      <vt:lpstr>PowerPoint Presentation</vt:lpstr>
      <vt:lpstr>PowerPoint Presentation</vt:lpstr>
      <vt:lpstr>A short list of resources and papers</vt:lpstr>
      <vt:lpstr>PowerPoint Presentation</vt:lpstr>
      <vt:lpstr>PowerPoint Presentation</vt:lpstr>
      <vt:lpstr>PowerPoint Presentation</vt:lpstr>
      <vt:lpstr>Early work on mixture models and assignment tests</vt:lpstr>
      <vt:lpstr>PowerPoint Presentation</vt:lpstr>
      <vt:lpstr>Structure uses multi-locus genotype data to infer population structure</vt:lpstr>
      <vt:lpstr>Typical data:</vt:lpstr>
      <vt:lpstr>A simple model of population structure</vt:lpstr>
      <vt:lpstr>More on the model...</vt:lpstr>
      <vt:lpstr>PowerPoint Presentation</vt:lpstr>
      <vt:lpstr>PowerPoint Presentation</vt:lpstr>
      <vt:lpstr>PowerPoint Presentation</vt:lpstr>
      <vt:lpstr>MCMC algorithm (for fixed K)</vt:lpstr>
      <vt:lpstr>The two basic ancestry models used by structure.</vt:lpstr>
      <vt:lpstr>Example: Taita Thrush data*</vt:lpstr>
      <vt:lpstr>Neighbor-joining tree of the thrush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 as a descriptive tool</vt:lpstr>
      <vt:lpstr>PowerPoint Presentation</vt:lpstr>
      <vt:lpstr>PowerPoint Presentation</vt:lpstr>
      <vt:lpstr>structure as a tool for identifying source populations</vt:lpstr>
      <vt:lpstr>Murgia et al then collected data for 73 microsatellite loci for 3 CTVT samples, and 18 loci for 24 additional CTVT samples.  These loci had been previously genotyped in ~438 dogs representing a wide range of breeds and 8 wolves.</vt:lpstr>
      <vt:lpstr>PowerPoint Presentation</vt:lpstr>
      <vt:lpstr>Genome-wide data</vt:lpstr>
      <vt:lpstr>fineSTRUCTURE – Lawson (2012)</vt:lpstr>
      <vt:lpstr>Matrix of copying rates reflects ancestral groups (simulation) </vt:lpstr>
      <vt:lpstr>Leslie et al (2015): fineSTRUCTURE enables super-high resolution clustering, even with the British isles.  (2000 “carefully chosen”  GB+NI individuals; 500K SNPs) </vt:lpstr>
      <vt:lpstr>PowerPoint Presentation</vt:lpstr>
      <vt:lpstr> So far we have talked about learning current structure.   How are modern populations historically related? </vt:lpstr>
      <vt:lpstr>Phylogenetic trees are central to how we think about evolutionary relationships…</vt:lpstr>
      <vt:lpstr>Trees are also widely used for visualizing the relationships among populations of a species</vt:lpstr>
      <vt:lpstr>But if there has been ancient migration or admixture, then a bifurcating tree may not be a good description of population histories</vt:lpstr>
      <vt:lpstr>For example, many human populations show evidence for historical admixture</vt:lpstr>
      <vt:lpstr>In some cases a graph might describe history better than a bifurcating tree</vt:lpstr>
      <vt:lpstr>How do we estimate historical graphs?  Assume that we have SNP data for hundreds of thousands of SNPs in each of a series of populations</vt:lpstr>
      <vt:lpstr>To estimate trees without migration we assume that allele frequencies drift along each branch by Brownian motion </vt:lpstr>
      <vt:lpstr>To estimate trees without migration we assume that allele frequencies drift along each branch by Brownian motion </vt:lpstr>
      <vt:lpstr>Migration events create extra covariance between populations that cannot be explained by a single tree model</vt:lpstr>
      <vt:lpstr>Migration events create extra covariance between populations that cannot be explained by a single tree model</vt:lpstr>
      <vt:lpstr>Now for some examples….</vt:lpstr>
      <vt:lpstr>An estimated graph of human population relationships</vt:lpstr>
      <vt:lpstr>The graph of dog breed relationships</vt:lpstr>
      <vt:lpstr>Borzoi</vt:lpstr>
      <vt:lpstr>PowerPoint Presentation</vt:lpstr>
      <vt:lpstr>What sort of signal would selection produce in this model?</vt:lpstr>
      <vt:lpstr>PowerPoint Presentation</vt:lpstr>
      <vt:lpstr>Dog data: eg two SNPs on Chr 15 that diverge strongly from overall patterns</vt:lpstr>
      <vt:lpstr>The outlier SNPs on Chr15 are adjacent to IGF1</vt:lpstr>
      <vt:lpstr>*Association data from Boyko et al (2010); analysis by Joe Pickrell (2012)</vt:lpstr>
      <vt:lpstr>*Lamason (2005),  **Sabeti (2007)</vt:lpstr>
      <vt:lpstr>Coop et al (2009), PLoS Genetics</vt:lpstr>
      <vt:lpstr>Various lines of evidence are starting to suggest that really strong selection at individual loci is rare in humans and that most adaptation may proceed by small changes at many loci (ie polygenic adaptation) </vt:lpstr>
      <vt:lpstr>We have proposed that most human adaptation occurs by a polygenic mechanism that is much more difficult to detect</vt:lpstr>
      <vt:lpstr>To understand polygenic adaptation, we will have to get much better at incorporating external information on which variants are most likely to be functional</vt:lpstr>
      <vt:lpstr>Most traits in humans are driven by small effects spread across hundreds or thousands of loci.  </vt:lpstr>
      <vt:lpstr>Northern Europeans are taller than southern Europeans and other human populations</vt:lpstr>
      <vt:lpstr>Comparing GWAS data with allele frequency differences suggests that this is adaptive (not environmental)</vt:lpstr>
      <vt:lpstr>PowerPoint Presentation</vt:lpstr>
    </vt:vector>
  </TitlesOfParts>
  <Company>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Graham Mcvicker</dc:creator>
  <cp:lastModifiedBy>Jonathan Pritchard</cp:lastModifiedBy>
  <cp:revision>1989</cp:revision>
  <cp:lastPrinted>2014-08-29T20:44:16Z</cp:lastPrinted>
  <dcterms:created xsi:type="dcterms:W3CDTF">2014-07-16T20:22:33Z</dcterms:created>
  <dcterms:modified xsi:type="dcterms:W3CDTF">2015-09-04T18:18:49Z</dcterms:modified>
</cp:coreProperties>
</file>